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Lst>
  <p:notesMasterIdLst>
    <p:notesMasterId r:id="rId7"/>
  </p:notesMasterIdLst>
  <p:sldSz cx="14630400" cy="8229600"/>
  <p:notesSz cx="8229600" cy="14630400"/>
  <p:embeddedFontLst>
    <p:embeddedFont>
      <p:font typeface="Instrument Sans Semi Bold"/>
      <p:regular r:id="rId12"/>
    </p:embeddedFont>
    <p:embeddedFont>
      <p:font typeface="Instrument Sans Semi Bold"/>
      <p:regular r:id="rId13"/>
    </p:embeddedFont>
    <p:embeddedFont>
      <p:font typeface="Instrument Sans Semi Bold"/>
      <p:regular r:id="rId14"/>
    </p:embeddedFont>
    <p:embeddedFont>
      <p:font typeface="Instrument Sans Semi Bold"/>
      <p:regular r:id="rId15"/>
    </p:embeddedFont>
    <p:embeddedFont>
      <p:font typeface="Instrument Sans Medium"/>
      <p:regular r:id="rId16"/>
    </p:embeddedFont>
    <p:embeddedFont>
      <p:font typeface="Instrument Sans Medium"/>
      <p:regular r:id="rId17"/>
    </p:embeddedFont>
    <p:embeddedFont>
      <p:font typeface="Instrument Sans Medium"/>
      <p:regular r:id="rId18"/>
    </p:embeddedFont>
    <p:embeddedFont>
      <p:font typeface="Instrument Sans Medium"/>
      <p:regular r:id="rId19"/>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2" Type="http://schemas.openxmlformats.org/officeDocument/2006/relationships/font" Target="fonts/font1.fntdata"/><Relationship Id="rId13" Type="http://schemas.openxmlformats.org/officeDocument/2006/relationships/font" Target="fonts/font2.fntdata"/><Relationship Id="rId14" Type="http://schemas.openxmlformats.org/officeDocument/2006/relationships/font" Target="fonts/font3.fntdata"/><Relationship Id="rId15" Type="http://schemas.openxmlformats.org/officeDocument/2006/relationships/font" Target="fonts/font4.fntdata"/><Relationship Id="rId16" Type="http://schemas.openxmlformats.org/officeDocument/2006/relationships/font" Target="fonts/font5.fntdata"/><Relationship Id="rId17" Type="http://schemas.openxmlformats.org/officeDocument/2006/relationships/font" Target="fonts/font6.fntdata"/><Relationship Id="rId18" Type="http://schemas.openxmlformats.org/officeDocument/2006/relationships/font" Target="fonts/font7.fntdata"/><Relationship Id="rId19"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5-1.png>
</file>

<file path=ppt/media/image-5-2.png>
</file>

<file path=ppt/media/image-5-3.png>
</file>

<file path=ppt/media/image-5-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4F4F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4F4F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4F4F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4F4F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2E3E9">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234446"/>
            <a:ext cx="7556421" cy="1240155"/>
          </a:xfrm>
          <a:prstGeom prst="rect">
            <a:avLst/>
          </a:prstGeom>
          <a:noFill/>
          <a:ln/>
        </p:spPr>
        <p:txBody>
          <a:bodyPr wrap="square" lIns="0" tIns="0" rIns="0" bIns="0" rtlCol="0" anchor="t"/>
          <a:lstStyle/>
          <a:p>
            <a:pPr algn="ctr" indent="0" marL="0">
              <a:lnSpc>
                <a:spcPts val="4850"/>
              </a:lnSpc>
              <a:buNone/>
            </a:pPr>
            <a:r>
              <a:rPr lang="en-US" sz="3900" dirty="0">
                <a:solidFill>
                  <a:srgbClr val="505468"/>
                </a:solidFill>
                <a:latin typeface="Instrument Sans Semi Bold" pitchFamily="34" charset="0"/>
                <a:ea typeface="Instrument Sans Semi Bold" pitchFamily="34" charset="-122"/>
                <a:cs typeface="Instrument Sans Semi Bold" pitchFamily="34" charset="-120"/>
              </a:rPr>
              <a:t>Tech Program Overview: Clean &amp; Information-Dense Template</a:t>
            </a:r>
            <a:endParaRPr lang="en-US" sz="3900" dirty="0"/>
          </a:p>
        </p:txBody>
      </p:sp>
      <p:sp>
        <p:nvSpPr>
          <p:cNvPr id="4" name="Text 1"/>
          <p:cNvSpPr/>
          <p:nvPr/>
        </p:nvSpPr>
        <p:spPr>
          <a:xfrm>
            <a:off x="6280190" y="3772257"/>
            <a:ext cx="7556421" cy="2222778"/>
          </a:xfrm>
          <a:prstGeom prst="rect">
            <a:avLst/>
          </a:prstGeom>
          <a:noFill/>
          <a:ln/>
        </p:spPr>
        <p:txBody>
          <a:bodyPr wrap="square" lIns="0" tIns="0" rIns="0" bIns="0" rtlCol="0" anchor="t"/>
          <a:lstStyle/>
          <a:p>
            <a:pPr algn="ctr" indent="0" marL="0">
              <a:lnSpc>
                <a:spcPts val="2500"/>
              </a:lnSpc>
              <a:buNone/>
            </a:pPr>
            <a:r>
              <a:rPr lang="en-US" sz="1550" dirty="0">
                <a:solidFill>
                  <a:srgbClr val="000000"/>
                </a:solidFill>
                <a:latin typeface="Instrument Sans Medium" pitchFamily="34" charset="0"/>
                <a:ea typeface="Instrument Sans Medium" pitchFamily="34" charset="-122"/>
                <a:cs typeface="Instrument Sans Medium" pitchFamily="34" charset="-120"/>
              </a:rPr>
              <a:t>This template is meticulously crafted to present complex technical information with unparalleled clarity and efficiency. Designed for high-density content, it ensures that even the most intricate details are conveyed without clutter, making it ideal for showcasing sophisticated tech processes, intricate system architectures, or the evolutionary stages of your projects. Its modern, minimalistic tech-themed visuals, combined with clear typography and intuitive iconography, transform data into a compelling narrative.</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82955" y="538282"/>
            <a:ext cx="11383804" cy="611624"/>
          </a:xfrm>
          <a:prstGeom prst="rect">
            <a:avLst/>
          </a:prstGeom>
          <a:noFill/>
          <a:ln/>
        </p:spPr>
        <p:txBody>
          <a:bodyPr wrap="none" lIns="0" tIns="0" rIns="0" bIns="0" rtlCol="0" anchor="t"/>
          <a:lstStyle/>
          <a:p>
            <a:pPr algn="l" indent="0" marL="0">
              <a:lnSpc>
                <a:spcPts val="4800"/>
              </a:lnSpc>
              <a:buNone/>
            </a:pPr>
            <a:r>
              <a:rPr lang="en-US" sz="3850" dirty="0">
                <a:solidFill>
                  <a:srgbClr val="505468"/>
                </a:solidFill>
                <a:latin typeface="Instrument Sans Semi Bold" pitchFamily="34" charset="0"/>
                <a:ea typeface="Instrument Sans Semi Bold" pitchFamily="34" charset="-122"/>
                <a:cs typeface="Instrument Sans Semi Bold" pitchFamily="34" charset="-120"/>
              </a:rPr>
              <a:t>Slide Layout 1:</a:t>
            </a:r>
            <a:pPr algn="l" indent="0" marL="0">
              <a:lnSpc>
                <a:spcPts val="4800"/>
              </a:lnSpc>
              <a:buNone/>
            </a:pPr>
            <a:r>
              <a:rPr lang="en-US" sz="3850" dirty="0">
                <a:solidFill>
                  <a:srgbClr val="505468"/>
                </a:solidFill>
                <a:latin typeface="Instrument Sans Semi Bold" pitchFamily="34" charset="0"/>
                <a:ea typeface="Instrument Sans Semi Bold" pitchFamily="34" charset="-122"/>
                <a:cs typeface="Instrument Sans Semi Bold" pitchFamily="34" charset="-120"/>
              </a:rPr>
              <a:t> Multi-Category Comparison Matrix</a:t>
            </a:r>
            <a:endParaRPr lang="en-US" sz="3850" dirty="0"/>
          </a:p>
        </p:txBody>
      </p:sp>
      <p:sp>
        <p:nvSpPr>
          <p:cNvPr id="3" name="Text 1"/>
          <p:cNvSpPr/>
          <p:nvPr/>
        </p:nvSpPr>
        <p:spPr>
          <a:xfrm>
            <a:off x="782955" y="1541383"/>
            <a:ext cx="13064490" cy="626269"/>
          </a:xfrm>
          <a:prstGeom prst="rect">
            <a:avLst/>
          </a:prstGeom>
          <a:noFill/>
          <a:ln/>
        </p:spPr>
        <p:txBody>
          <a:bodyPr wrap="square" lIns="0" tIns="0" rIns="0" bIns="0" rtlCol="0" anchor="t"/>
          <a:lstStyle/>
          <a:p>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This layout excels at presenting side-by-side comparisons of multiple technologies, features, or project statuses. Utilizing a clear grid or table format, it allows for immediate recognition of distinctions and commonalities.</a:t>
            </a:r>
            <a:endParaRPr lang="en-US" sz="1500" dirty="0"/>
          </a:p>
        </p:txBody>
      </p:sp>
      <p:sp>
        <p:nvSpPr>
          <p:cNvPr id="4" name="Shape 2"/>
          <p:cNvSpPr/>
          <p:nvPr/>
        </p:nvSpPr>
        <p:spPr>
          <a:xfrm>
            <a:off x="782955" y="2387798"/>
            <a:ext cx="13064490" cy="4146709"/>
          </a:xfrm>
          <a:prstGeom prst="roundRect">
            <a:avLst>
              <a:gd name="adj" fmla="val 1983"/>
            </a:avLst>
          </a:prstGeom>
          <a:noFill/>
          <a:ln w="7620">
            <a:solidFill>
              <a:srgbClr val="000000">
                <a:alpha val="8000"/>
              </a:srgbClr>
            </a:solidFill>
            <a:prstDash val="solid"/>
          </a:ln>
        </p:spPr>
      </p:sp>
      <p:sp>
        <p:nvSpPr>
          <p:cNvPr id="5" name="Shape 3"/>
          <p:cNvSpPr/>
          <p:nvPr/>
        </p:nvSpPr>
        <p:spPr>
          <a:xfrm>
            <a:off x="790575" y="2395418"/>
            <a:ext cx="13049250" cy="1189434"/>
          </a:xfrm>
          <a:prstGeom prst="rect">
            <a:avLst/>
          </a:prstGeom>
          <a:solidFill>
            <a:srgbClr val="FFFFFF">
              <a:alpha val="4000"/>
            </a:srgbClr>
          </a:solidFill>
          <a:ln/>
        </p:spPr>
      </p:sp>
      <p:sp>
        <p:nvSpPr>
          <p:cNvPr id="6" name="Text 4"/>
          <p:cNvSpPr/>
          <p:nvPr/>
        </p:nvSpPr>
        <p:spPr>
          <a:xfrm>
            <a:off x="986314" y="2520434"/>
            <a:ext cx="2446853" cy="305753"/>
          </a:xfrm>
          <a:prstGeom prst="rect">
            <a:avLst/>
          </a:prstGeom>
          <a:noFill/>
          <a:ln/>
        </p:spPr>
        <p:txBody>
          <a:bodyPr wrap="none" lIns="0" tIns="0" rIns="0" bIns="0" rtlCol="0" anchor="t"/>
          <a:lstStyle/>
          <a:p>
            <a:pPr algn="l" indent="0" marL="0">
              <a:lnSpc>
                <a:spcPts val="2400"/>
              </a:lnSpc>
              <a:buNone/>
            </a:pPr>
            <a:r>
              <a:rPr lang="en-US" sz="1900" dirty="0">
                <a:solidFill>
                  <a:srgbClr val="505468"/>
                </a:solidFill>
                <a:latin typeface="Instrument Sans Semi Bold" pitchFamily="34" charset="0"/>
                <a:ea typeface="Instrument Sans Semi Bold" pitchFamily="34" charset="-122"/>
                <a:cs typeface="Instrument Sans Semi Bold" pitchFamily="34" charset="-120"/>
              </a:rPr>
              <a:t>Cost Efficiency</a:t>
            </a:r>
            <a:endParaRPr lang="en-US" sz="1900" dirty="0"/>
          </a:p>
        </p:txBody>
      </p:sp>
      <p:sp>
        <p:nvSpPr>
          <p:cNvPr id="7" name="Text 5"/>
          <p:cNvSpPr/>
          <p:nvPr/>
        </p:nvSpPr>
        <p:spPr>
          <a:xfrm>
            <a:off x="4252436" y="2520434"/>
            <a:ext cx="2863215" cy="939403"/>
          </a:xfrm>
          <a:prstGeom prst="rect">
            <a:avLst/>
          </a:prstGeom>
          <a:noFill/>
          <a:ln/>
        </p:spPr>
        <p:txBody>
          <a:bodyPr wrap="square" lIns="0" tIns="0" rIns="0" bIns="0" rtlCol="0" anchor="t"/>
          <a:lstStyle/>
          <a:p>
            <a:pPr algn="l" indent="0" marL="0">
              <a:lnSpc>
                <a:spcPts val="2450"/>
              </a:lnSpc>
              <a:buNone/>
            </a:pPr>
            <a:r>
              <a:rPr lang="en-US" sz="1500" dirty="0">
                <a:solidFill>
                  <a:srgbClr val="5CC97B"/>
                </a:solidFill>
                <a:latin typeface="Instrument Sans Medium" pitchFamily="34" charset="0"/>
                <a:ea typeface="Instrument Sans Medium" pitchFamily="34" charset="-122"/>
                <a:cs typeface="Instrument Sans Medium" pitchFamily="34" charset="-120"/>
              </a:rPr>
              <a:t>Optimized</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for large-scale operations, pay-as-you-go model.</a:t>
            </a:r>
            <a:endParaRPr lang="en-US" sz="1500" dirty="0"/>
          </a:p>
        </p:txBody>
      </p:sp>
      <p:sp>
        <p:nvSpPr>
          <p:cNvPr id="8" name="Text 6"/>
          <p:cNvSpPr/>
          <p:nvPr/>
        </p:nvSpPr>
        <p:spPr>
          <a:xfrm>
            <a:off x="7514749" y="2520434"/>
            <a:ext cx="2863215" cy="626269"/>
          </a:xfrm>
          <a:prstGeom prst="rect">
            <a:avLst/>
          </a:prstGeom>
          <a:noFill/>
          <a:ln/>
        </p:spPr>
        <p:txBody>
          <a:bodyPr wrap="square" lIns="0" tIns="0" rIns="0" bIns="0" rtlCol="0" anchor="t"/>
          <a:lstStyle/>
          <a:p>
            <a:pPr algn="l" indent="0" marL="0">
              <a:lnSpc>
                <a:spcPts val="2450"/>
              </a:lnSpc>
              <a:buNone/>
            </a:pPr>
            <a:r>
              <a:rPr lang="en-US" sz="1500" dirty="0">
                <a:solidFill>
                  <a:srgbClr val="FFA44F"/>
                </a:solidFill>
                <a:latin typeface="Instrument Sans Medium" pitchFamily="34" charset="0"/>
                <a:ea typeface="Instrument Sans Medium" pitchFamily="34" charset="-122"/>
                <a:cs typeface="Instrument Sans Medium" pitchFamily="34" charset="-120"/>
              </a:rPr>
              <a:t>Competitive</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for mid-tier, tiered pricing with discounts.</a:t>
            </a:r>
            <a:endParaRPr lang="en-US" sz="1500" dirty="0"/>
          </a:p>
        </p:txBody>
      </p:sp>
      <p:sp>
        <p:nvSpPr>
          <p:cNvPr id="9" name="Text 7"/>
          <p:cNvSpPr/>
          <p:nvPr/>
        </p:nvSpPr>
        <p:spPr>
          <a:xfrm>
            <a:off x="10777061" y="2520434"/>
            <a:ext cx="2867025" cy="626269"/>
          </a:xfrm>
          <a:prstGeom prst="rect">
            <a:avLst/>
          </a:prstGeom>
          <a:noFill/>
          <a:ln/>
        </p:spPr>
        <p:txBody>
          <a:bodyPr wrap="square" lIns="0" tIns="0" rIns="0" bIns="0" rtlCol="0" anchor="t"/>
          <a:lstStyle/>
          <a:p>
            <a:pPr algn="l" indent="0" marL="0">
              <a:lnSpc>
                <a:spcPts val="2450"/>
              </a:lnSpc>
              <a:buNone/>
            </a:pPr>
            <a:r>
              <a:rPr lang="en-US" sz="1500" dirty="0">
                <a:solidFill>
                  <a:srgbClr val="F44444"/>
                </a:solidFill>
                <a:latin typeface="Instrument Sans Medium" pitchFamily="34" charset="0"/>
                <a:ea typeface="Instrument Sans Medium" pitchFamily="34" charset="-122"/>
                <a:cs typeface="Instrument Sans Medium" pitchFamily="34" charset="-120"/>
              </a:rPr>
              <a:t>Higher initial cost</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but robust enterprise features.</a:t>
            </a:r>
            <a:endParaRPr lang="en-US" sz="1500" dirty="0"/>
          </a:p>
        </p:txBody>
      </p:sp>
      <p:sp>
        <p:nvSpPr>
          <p:cNvPr id="10" name="Shape 8"/>
          <p:cNvSpPr/>
          <p:nvPr/>
        </p:nvSpPr>
        <p:spPr>
          <a:xfrm>
            <a:off x="790575" y="3584853"/>
            <a:ext cx="13049250" cy="876300"/>
          </a:xfrm>
          <a:prstGeom prst="rect">
            <a:avLst/>
          </a:prstGeom>
          <a:solidFill>
            <a:srgbClr val="000000">
              <a:alpha val="4000"/>
            </a:srgbClr>
          </a:solidFill>
          <a:ln/>
        </p:spPr>
      </p:sp>
      <p:sp>
        <p:nvSpPr>
          <p:cNvPr id="11" name="Text 9"/>
          <p:cNvSpPr/>
          <p:nvPr/>
        </p:nvSpPr>
        <p:spPr>
          <a:xfrm>
            <a:off x="986314" y="3709868"/>
            <a:ext cx="2446853" cy="305753"/>
          </a:xfrm>
          <a:prstGeom prst="rect">
            <a:avLst/>
          </a:prstGeom>
          <a:noFill/>
          <a:ln/>
        </p:spPr>
        <p:txBody>
          <a:bodyPr wrap="none" lIns="0" tIns="0" rIns="0" bIns="0" rtlCol="0" anchor="t"/>
          <a:lstStyle/>
          <a:p>
            <a:pPr algn="l" indent="0" marL="0">
              <a:lnSpc>
                <a:spcPts val="2400"/>
              </a:lnSpc>
              <a:buNone/>
            </a:pPr>
            <a:r>
              <a:rPr lang="en-US" sz="1900" dirty="0">
                <a:solidFill>
                  <a:srgbClr val="505468"/>
                </a:solidFill>
                <a:latin typeface="Instrument Sans Semi Bold" pitchFamily="34" charset="0"/>
                <a:ea typeface="Instrument Sans Semi Bold" pitchFamily="34" charset="-122"/>
                <a:cs typeface="Instrument Sans Semi Bold" pitchFamily="34" charset="-120"/>
              </a:rPr>
              <a:t>Uptime SLA</a:t>
            </a:r>
            <a:endParaRPr lang="en-US" sz="1900" dirty="0"/>
          </a:p>
        </p:txBody>
      </p:sp>
      <p:sp>
        <p:nvSpPr>
          <p:cNvPr id="12" name="Text 10"/>
          <p:cNvSpPr/>
          <p:nvPr/>
        </p:nvSpPr>
        <p:spPr>
          <a:xfrm>
            <a:off x="4252436" y="3709868"/>
            <a:ext cx="2863215" cy="626269"/>
          </a:xfrm>
          <a:prstGeom prst="rect">
            <a:avLst/>
          </a:prstGeom>
          <a:noFill/>
          <a:ln/>
        </p:spPr>
        <p:txBody>
          <a:bodyPr wrap="square" lIns="0" tIns="0" rIns="0" bIns="0" rtlCol="0" anchor="t"/>
          <a:lstStyle/>
          <a:p>
            <a:pPr algn="l" indent="0" marL="0">
              <a:lnSpc>
                <a:spcPts val="2450"/>
              </a:lnSpc>
              <a:buNone/>
            </a:pPr>
            <a:r>
              <a:rPr lang="en-US" sz="1500" dirty="0">
                <a:solidFill>
                  <a:srgbClr val="5CC97B"/>
                </a:solidFill>
                <a:latin typeface="Instrument Sans Medium" pitchFamily="34" charset="0"/>
                <a:ea typeface="Instrument Sans Medium" pitchFamily="34" charset="-122"/>
                <a:cs typeface="Instrument Sans Medium" pitchFamily="34" charset="-120"/>
              </a:rPr>
              <a:t>99.999%</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(Five Nines), excellent reliability.</a:t>
            </a:r>
            <a:endParaRPr lang="en-US" sz="1500" dirty="0"/>
          </a:p>
        </p:txBody>
      </p:sp>
      <p:sp>
        <p:nvSpPr>
          <p:cNvPr id="13" name="Text 11"/>
          <p:cNvSpPr/>
          <p:nvPr/>
        </p:nvSpPr>
        <p:spPr>
          <a:xfrm>
            <a:off x="7514749" y="3709868"/>
            <a:ext cx="2863215" cy="626269"/>
          </a:xfrm>
          <a:prstGeom prst="rect">
            <a:avLst/>
          </a:prstGeom>
          <a:noFill/>
          <a:ln/>
        </p:spPr>
        <p:txBody>
          <a:bodyPr wrap="square" lIns="0" tIns="0" rIns="0" bIns="0" rtlCol="0" anchor="t"/>
          <a:lstStyle/>
          <a:p>
            <a:pPr algn="l" indent="0" marL="0">
              <a:lnSpc>
                <a:spcPts val="2450"/>
              </a:lnSpc>
              <a:buNone/>
            </a:pPr>
            <a:r>
              <a:rPr lang="en-US" sz="1500" dirty="0">
                <a:solidFill>
                  <a:srgbClr val="FFA44F"/>
                </a:solidFill>
                <a:latin typeface="Instrument Sans Medium" pitchFamily="34" charset="0"/>
                <a:ea typeface="Instrument Sans Medium" pitchFamily="34" charset="-122"/>
                <a:cs typeface="Instrument Sans Medium" pitchFamily="34" charset="-120"/>
              </a:rPr>
              <a:t>99.99%</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strong regional presence.</a:t>
            </a:r>
            <a:endParaRPr lang="en-US" sz="1500" dirty="0"/>
          </a:p>
        </p:txBody>
      </p:sp>
      <p:sp>
        <p:nvSpPr>
          <p:cNvPr id="14" name="Text 12"/>
          <p:cNvSpPr/>
          <p:nvPr/>
        </p:nvSpPr>
        <p:spPr>
          <a:xfrm>
            <a:off x="10777061" y="3709868"/>
            <a:ext cx="2867025" cy="626269"/>
          </a:xfrm>
          <a:prstGeom prst="rect">
            <a:avLst/>
          </a:prstGeom>
          <a:noFill/>
          <a:ln/>
        </p:spPr>
        <p:txBody>
          <a:bodyPr wrap="square" lIns="0" tIns="0" rIns="0" bIns="0" rtlCol="0" anchor="t"/>
          <a:lstStyle/>
          <a:p>
            <a:pPr algn="l" indent="0" marL="0">
              <a:lnSpc>
                <a:spcPts val="2450"/>
              </a:lnSpc>
              <a:buNone/>
            </a:pPr>
            <a:r>
              <a:rPr lang="en-US" sz="1500" dirty="0">
                <a:solidFill>
                  <a:srgbClr val="5CC97B"/>
                </a:solidFill>
                <a:latin typeface="Instrument Sans Medium" pitchFamily="34" charset="0"/>
                <a:ea typeface="Instrument Sans Medium" pitchFamily="34" charset="-122"/>
                <a:cs typeface="Instrument Sans Medium" pitchFamily="34" charset="-120"/>
              </a:rPr>
              <a:t>99.995%</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global network backbone.</a:t>
            </a:r>
            <a:endParaRPr lang="en-US" sz="1500" dirty="0"/>
          </a:p>
        </p:txBody>
      </p:sp>
      <p:sp>
        <p:nvSpPr>
          <p:cNvPr id="15" name="Shape 13"/>
          <p:cNvSpPr/>
          <p:nvPr/>
        </p:nvSpPr>
        <p:spPr>
          <a:xfrm>
            <a:off x="790575" y="4461153"/>
            <a:ext cx="13049250" cy="1189434"/>
          </a:xfrm>
          <a:prstGeom prst="rect">
            <a:avLst/>
          </a:prstGeom>
          <a:solidFill>
            <a:srgbClr val="FFFFFF">
              <a:alpha val="4000"/>
            </a:srgbClr>
          </a:solidFill>
          <a:ln/>
        </p:spPr>
      </p:sp>
      <p:sp>
        <p:nvSpPr>
          <p:cNvPr id="16" name="Text 14"/>
          <p:cNvSpPr/>
          <p:nvPr/>
        </p:nvSpPr>
        <p:spPr>
          <a:xfrm>
            <a:off x="986314" y="4586168"/>
            <a:ext cx="2446853" cy="305753"/>
          </a:xfrm>
          <a:prstGeom prst="rect">
            <a:avLst/>
          </a:prstGeom>
          <a:noFill/>
          <a:ln/>
        </p:spPr>
        <p:txBody>
          <a:bodyPr wrap="none" lIns="0" tIns="0" rIns="0" bIns="0" rtlCol="0" anchor="t"/>
          <a:lstStyle/>
          <a:p>
            <a:pPr algn="l" indent="0" marL="0">
              <a:lnSpc>
                <a:spcPts val="2400"/>
              </a:lnSpc>
              <a:buNone/>
            </a:pPr>
            <a:r>
              <a:rPr lang="en-US" sz="1900" dirty="0">
                <a:solidFill>
                  <a:srgbClr val="505468"/>
                </a:solidFill>
                <a:latin typeface="Instrument Sans Semi Bold" pitchFamily="34" charset="0"/>
                <a:ea typeface="Instrument Sans Semi Bold" pitchFamily="34" charset="-122"/>
                <a:cs typeface="Instrument Sans Semi Bold" pitchFamily="34" charset="-120"/>
              </a:rPr>
              <a:t>Security Features</a:t>
            </a:r>
            <a:endParaRPr lang="en-US" sz="1900" dirty="0"/>
          </a:p>
        </p:txBody>
      </p:sp>
      <p:sp>
        <p:nvSpPr>
          <p:cNvPr id="17" name="Text 15"/>
          <p:cNvSpPr/>
          <p:nvPr/>
        </p:nvSpPr>
        <p:spPr>
          <a:xfrm>
            <a:off x="4252436" y="4586168"/>
            <a:ext cx="2863215" cy="939403"/>
          </a:xfrm>
          <a:prstGeom prst="rect">
            <a:avLst/>
          </a:prstGeom>
          <a:noFill/>
          <a:ln/>
        </p:spPr>
        <p:txBody>
          <a:bodyPr wrap="square" lIns="0" tIns="0" rIns="0" bIns="0" rtlCol="0" anchor="t"/>
          <a:lstStyle/>
          <a:p>
            <a:pPr algn="l" indent="0" marL="0">
              <a:lnSpc>
                <a:spcPts val="2450"/>
              </a:lnSpc>
              <a:buNone/>
            </a:pPr>
            <a:r>
              <a:rPr lang="en-US" sz="1500" dirty="0">
                <a:solidFill>
                  <a:srgbClr val="5CC97B"/>
                </a:solidFill>
                <a:latin typeface="Instrument Sans Medium" pitchFamily="34" charset="0"/>
                <a:ea typeface="Instrument Sans Medium" pitchFamily="34" charset="-122"/>
                <a:cs typeface="Instrument Sans Medium" pitchFamily="34" charset="-120"/>
              </a:rPr>
              <a:t>Advanced</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encryption, managed identity services, compliance.</a:t>
            </a:r>
            <a:endParaRPr lang="en-US" sz="1500" dirty="0"/>
          </a:p>
        </p:txBody>
      </p:sp>
      <p:sp>
        <p:nvSpPr>
          <p:cNvPr id="18" name="Text 16"/>
          <p:cNvSpPr/>
          <p:nvPr/>
        </p:nvSpPr>
        <p:spPr>
          <a:xfrm>
            <a:off x="7514749" y="4586168"/>
            <a:ext cx="2863215" cy="626269"/>
          </a:xfrm>
          <a:prstGeom prst="rect">
            <a:avLst/>
          </a:prstGeom>
          <a:noFill/>
          <a:ln/>
        </p:spPr>
        <p:txBody>
          <a:bodyPr wrap="square" lIns="0" tIns="0" rIns="0" bIns="0" rtlCol="0" anchor="t"/>
          <a:lstStyle/>
          <a:p>
            <a:pPr algn="l" indent="0" marL="0">
              <a:lnSpc>
                <a:spcPts val="2450"/>
              </a:lnSpc>
              <a:buNone/>
            </a:pPr>
            <a:r>
              <a:rPr lang="en-US" sz="1500" dirty="0">
                <a:solidFill>
                  <a:srgbClr val="FFA44F"/>
                </a:solidFill>
                <a:latin typeface="Instrument Sans Medium" pitchFamily="34" charset="0"/>
                <a:ea typeface="Instrument Sans Medium" pitchFamily="34" charset="-122"/>
                <a:cs typeface="Instrument Sans Medium" pitchFamily="34" charset="-120"/>
              </a:rPr>
              <a:t>Standard</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security, strong data governance tools.</a:t>
            </a:r>
            <a:endParaRPr lang="en-US" sz="1500" dirty="0"/>
          </a:p>
        </p:txBody>
      </p:sp>
      <p:sp>
        <p:nvSpPr>
          <p:cNvPr id="19" name="Text 17"/>
          <p:cNvSpPr/>
          <p:nvPr/>
        </p:nvSpPr>
        <p:spPr>
          <a:xfrm>
            <a:off x="10777061" y="4586168"/>
            <a:ext cx="2867025" cy="626269"/>
          </a:xfrm>
          <a:prstGeom prst="rect">
            <a:avLst/>
          </a:prstGeom>
          <a:noFill/>
          <a:ln/>
        </p:spPr>
        <p:txBody>
          <a:bodyPr wrap="square" lIns="0" tIns="0" rIns="0" bIns="0" rtlCol="0" anchor="t"/>
          <a:lstStyle/>
          <a:p>
            <a:pPr algn="l" indent="0" marL="0">
              <a:lnSpc>
                <a:spcPts val="2450"/>
              </a:lnSpc>
              <a:buNone/>
            </a:pPr>
            <a:r>
              <a:rPr lang="en-US" sz="1500" dirty="0">
                <a:solidFill>
                  <a:srgbClr val="5CC97B"/>
                </a:solidFill>
                <a:latin typeface="Instrument Sans Medium" pitchFamily="34" charset="0"/>
                <a:ea typeface="Instrument Sans Medium" pitchFamily="34" charset="-122"/>
                <a:cs typeface="Instrument Sans Medium" pitchFamily="34" charset="-120"/>
              </a:rPr>
              <a:t>Customizable</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security policies, dedicated hardware options.</a:t>
            </a:r>
            <a:endParaRPr lang="en-US" sz="1500" dirty="0"/>
          </a:p>
        </p:txBody>
      </p:sp>
      <p:sp>
        <p:nvSpPr>
          <p:cNvPr id="20" name="Shape 18"/>
          <p:cNvSpPr/>
          <p:nvPr/>
        </p:nvSpPr>
        <p:spPr>
          <a:xfrm>
            <a:off x="790575" y="5650587"/>
            <a:ext cx="13049250" cy="876300"/>
          </a:xfrm>
          <a:prstGeom prst="rect">
            <a:avLst/>
          </a:prstGeom>
          <a:solidFill>
            <a:srgbClr val="000000">
              <a:alpha val="4000"/>
            </a:srgbClr>
          </a:solidFill>
          <a:ln/>
        </p:spPr>
      </p:sp>
      <p:sp>
        <p:nvSpPr>
          <p:cNvPr id="21" name="Text 19"/>
          <p:cNvSpPr/>
          <p:nvPr/>
        </p:nvSpPr>
        <p:spPr>
          <a:xfrm>
            <a:off x="986314" y="5775603"/>
            <a:ext cx="2446853" cy="305753"/>
          </a:xfrm>
          <a:prstGeom prst="rect">
            <a:avLst/>
          </a:prstGeom>
          <a:noFill/>
          <a:ln/>
        </p:spPr>
        <p:txBody>
          <a:bodyPr wrap="none" lIns="0" tIns="0" rIns="0" bIns="0" rtlCol="0" anchor="t"/>
          <a:lstStyle/>
          <a:p>
            <a:pPr algn="l" indent="0" marL="0">
              <a:lnSpc>
                <a:spcPts val="2400"/>
              </a:lnSpc>
              <a:buNone/>
            </a:pPr>
            <a:r>
              <a:rPr lang="en-US" sz="1900" dirty="0">
                <a:solidFill>
                  <a:srgbClr val="505468"/>
                </a:solidFill>
                <a:latin typeface="Instrument Sans Semi Bold" pitchFamily="34" charset="0"/>
                <a:ea typeface="Instrument Sans Semi Bold" pitchFamily="34" charset="-122"/>
                <a:cs typeface="Instrument Sans Semi Bold" pitchFamily="34" charset="-120"/>
              </a:rPr>
              <a:t>Scalability</a:t>
            </a:r>
            <a:endParaRPr lang="en-US" sz="1900" dirty="0"/>
          </a:p>
        </p:txBody>
      </p:sp>
      <p:sp>
        <p:nvSpPr>
          <p:cNvPr id="22" name="Text 20"/>
          <p:cNvSpPr/>
          <p:nvPr/>
        </p:nvSpPr>
        <p:spPr>
          <a:xfrm>
            <a:off x="4252436" y="5775603"/>
            <a:ext cx="2863215" cy="626269"/>
          </a:xfrm>
          <a:prstGeom prst="rect">
            <a:avLst/>
          </a:prstGeom>
          <a:noFill/>
          <a:ln/>
        </p:spPr>
        <p:txBody>
          <a:bodyPr wrap="square" lIns="0" tIns="0" rIns="0" bIns="0" rtlCol="0" anchor="t"/>
          <a:lstStyle/>
          <a:p>
            <a:pPr algn="l" indent="0" marL="0">
              <a:lnSpc>
                <a:spcPts val="2450"/>
              </a:lnSpc>
              <a:buNone/>
            </a:pPr>
            <a:r>
              <a:rPr lang="en-US" sz="1500" dirty="0">
                <a:solidFill>
                  <a:srgbClr val="5CC97B"/>
                </a:solidFill>
                <a:latin typeface="Instrument Sans Medium" pitchFamily="34" charset="0"/>
                <a:ea typeface="Instrument Sans Medium" pitchFamily="34" charset="-122"/>
                <a:cs typeface="Instrument Sans Medium" pitchFamily="34" charset="-120"/>
              </a:rPr>
              <a:t>Elastic</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scaling for compute and storage.</a:t>
            </a:r>
            <a:endParaRPr lang="en-US" sz="1500" dirty="0"/>
          </a:p>
        </p:txBody>
      </p:sp>
      <p:sp>
        <p:nvSpPr>
          <p:cNvPr id="23" name="Text 21"/>
          <p:cNvSpPr/>
          <p:nvPr/>
        </p:nvSpPr>
        <p:spPr>
          <a:xfrm>
            <a:off x="7514749" y="5775603"/>
            <a:ext cx="2863215" cy="626269"/>
          </a:xfrm>
          <a:prstGeom prst="rect">
            <a:avLst/>
          </a:prstGeom>
          <a:noFill/>
          <a:ln/>
        </p:spPr>
        <p:txBody>
          <a:bodyPr wrap="square" lIns="0" tIns="0" rIns="0" bIns="0" rtlCol="0" anchor="t"/>
          <a:lstStyle/>
          <a:p>
            <a:pPr algn="l" indent="0" marL="0">
              <a:lnSpc>
                <a:spcPts val="2450"/>
              </a:lnSpc>
              <a:buNone/>
            </a:pPr>
            <a:r>
              <a:rPr lang="en-US" sz="1500" dirty="0">
                <a:solidFill>
                  <a:srgbClr val="FFA44F"/>
                </a:solidFill>
                <a:latin typeface="Instrument Sans Medium" pitchFamily="34" charset="0"/>
                <a:ea typeface="Instrument Sans Medium" pitchFamily="34" charset="-122"/>
                <a:cs typeface="Instrument Sans Medium" pitchFamily="34" charset="-120"/>
              </a:rPr>
              <a:t>Good</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horizontal scaling, serverless options.</a:t>
            </a:r>
            <a:endParaRPr lang="en-US" sz="1500" dirty="0"/>
          </a:p>
        </p:txBody>
      </p:sp>
      <p:sp>
        <p:nvSpPr>
          <p:cNvPr id="24" name="Text 22"/>
          <p:cNvSpPr/>
          <p:nvPr/>
        </p:nvSpPr>
        <p:spPr>
          <a:xfrm>
            <a:off x="10777061" y="5775603"/>
            <a:ext cx="2867025" cy="626269"/>
          </a:xfrm>
          <a:prstGeom prst="rect">
            <a:avLst/>
          </a:prstGeom>
          <a:noFill/>
          <a:ln/>
        </p:spPr>
        <p:txBody>
          <a:bodyPr wrap="square" lIns="0" tIns="0" rIns="0" bIns="0" rtlCol="0" anchor="t"/>
          <a:lstStyle/>
          <a:p>
            <a:pPr algn="l" indent="0" marL="0">
              <a:lnSpc>
                <a:spcPts val="2450"/>
              </a:lnSpc>
              <a:buNone/>
            </a:pPr>
            <a:r>
              <a:rPr lang="en-US" sz="1500" dirty="0">
                <a:solidFill>
                  <a:srgbClr val="5CC97B"/>
                </a:solidFill>
                <a:latin typeface="Instrument Sans Medium" pitchFamily="34" charset="0"/>
                <a:ea typeface="Instrument Sans Medium" pitchFamily="34" charset="-122"/>
                <a:cs typeface="Instrument Sans Medium" pitchFamily="34" charset="-120"/>
              </a:rPr>
              <a:t>Hyperscale</a:t>
            </a:r>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 capabilities for data and AI workloads.</a:t>
            </a:r>
            <a:endParaRPr lang="en-US" sz="1500" dirty="0"/>
          </a:p>
        </p:txBody>
      </p:sp>
      <p:sp>
        <p:nvSpPr>
          <p:cNvPr id="25" name="Text 23"/>
          <p:cNvSpPr/>
          <p:nvPr/>
        </p:nvSpPr>
        <p:spPr>
          <a:xfrm>
            <a:off x="782955" y="6754654"/>
            <a:ext cx="13064490" cy="939403"/>
          </a:xfrm>
          <a:prstGeom prst="rect">
            <a:avLst/>
          </a:prstGeom>
          <a:noFill/>
          <a:ln/>
        </p:spPr>
        <p:txBody>
          <a:bodyPr wrap="square" lIns="0" tIns="0" rIns="0" bIns="0" rtlCol="0" anchor="t"/>
          <a:lstStyle/>
          <a:p>
            <a:pPr algn="l" indent="0" marL="0">
              <a:lnSpc>
                <a:spcPts val="2450"/>
              </a:lnSpc>
              <a:buNone/>
            </a:pPr>
            <a:r>
              <a:rPr lang="en-US" sz="1500" dirty="0">
                <a:solidFill>
                  <a:srgbClr val="000000"/>
                </a:solidFill>
                <a:latin typeface="Instrument Sans Medium" pitchFamily="34" charset="0"/>
                <a:ea typeface="Instrument Sans Medium" pitchFamily="34" charset="-122"/>
                <a:cs typeface="Instrument Sans Medium" pitchFamily="34" charset="-120"/>
              </a:rPr>
              <a:t>Color-coded indicators (e.g., green for optimized, orange for competitive, red for areas needing attention) allow for quick status recognition, while concise bullet points provide essential details. This layout is perfect for comparing complex entities like cloud providers across critical metrics such as cost, uptime, security, and scalability, providing a comprehensive yet digestible overview.</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66750" y="458391"/>
            <a:ext cx="10025896" cy="520898"/>
          </a:xfrm>
          <a:prstGeom prst="rect">
            <a:avLst/>
          </a:prstGeom>
          <a:noFill/>
          <a:ln/>
        </p:spPr>
        <p:txBody>
          <a:bodyPr wrap="none" lIns="0" tIns="0" rIns="0" bIns="0" rtlCol="0" anchor="t"/>
          <a:lstStyle/>
          <a:p>
            <a:pPr algn="l" indent="0" marL="0">
              <a:lnSpc>
                <a:spcPts val="4100"/>
              </a:lnSpc>
              <a:buNone/>
            </a:pPr>
            <a:r>
              <a:rPr lang="en-US" sz="3250" dirty="0">
                <a:solidFill>
                  <a:srgbClr val="505468"/>
                </a:solidFill>
                <a:latin typeface="Instrument Sans Semi Bold" pitchFamily="34" charset="0"/>
                <a:ea typeface="Instrument Sans Semi Bold" pitchFamily="34" charset="-122"/>
                <a:cs typeface="Instrument Sans Semi Bold" pitchFamily="34" charset="-120"/>
              </a:rPr>
              <a:t>Slide Layout 2:</a:t>
            </a:r>
            <a:pPr algn="l" indent="0" marL="0">
              <a:lnSpc>
                <a:spcPts val="4100"/>
              </a:lnSpc>
              <a:buNone/>
            </a:pPr>
            <a:r>
              <a:rPr lang="en-US" sz="3250" dirty="0">
                <a:solidFill>
                  <a:srgbClr val="505468"/>
                </a:solidFill>
                <a:latin typeface="Instrument Sans Semi Bold" pitchFamily="34" charset="0"/>
                <a:ea typeface="Instrument Sans Semi Bold" pitchFamily="34" charset="-122"/>
                <a:cs typeface="Instrument Sans Semi Bold" pitchFamily="34" charset="-120"/>
              </a:rPr>
              <a:t> Process Flow &amp; System Architecture</a:t>
            </a:r>
            <a:endParaRPr lang="en-US" sz="3250" dirty="0"/>
          </a:p>
        </p:txBody>
      </p:sp>
      <p:sp>
        <p:nvSpPr>
          <p:cNvPr id="3" name="Text 1"/>
          <p:cNvSpPr/>
          <p:nvPr/>
        </p:nvSpPr>
        <p:spPr>
          <a:xfrm>
            <a:off x="666750" y="1312664"/>
            <a:ext cx="13296900" cy="533400"/>
          </a:xfrm>
          <a:prstGeom prst="rect">
            <a:avLst/>
          </a:prstGeom>
          <a:noFill/>
          <a:ln/>
        </p:spPr>
        <p:txBody>
          <a:bodyPr wrap="square" lIns="0" tIns="0" rIns="0" bIns="0" rtlCol="0" anchor="t"/>
          <a:lstStyle/>
          <a:p>
            <a:pPr algn="l" indent="0" marL="0">
              <a:lnSpc>
                <a:spcPts val="2100"/>
              </a:lnSpc>
              <a:buNone/>
            </a:pPr>
            <a:r>
              <a:rPr lang="en-US" sz="1300" dirty="0">
                <a:solidFill>
                  <a:srgbClr val="000000"/>
                </a:solidFill>
                <a:latin typeface="Instrument Sans Medium" pitchFamily="34" charset="0"/>
                <a:ea typeface="Instrument Sans Medium" pitchFamily="34" charset="-122"/>
                <a:cs typeface="Instrument Sans Medium" pitchFamily="34" charset="-120"/>
              </a:rPr>
              <a:t>This layout is engineered to illustrate dynamic processes and static system architectures with exceptional clarity. Whether depicting a horizontal or vertical flow, clear step labels and relevant icons guide the audience through each stage.</a:t>
            </a:r>
            <a:endParaRPr lang="en-US" sz="1300" dirty="0"/>
          </a:p>
        </p:txBody>
      </p:sp>
      <p:sp>
        <p:nvSpPr>
          <p:cNvPr id="4" name="Shape 2"/>
          <p:cNvSpPr/>
          <p:nvPr/>
        </p:nvSpPr>
        <p:spPr>
          <a:xfrm>
            <a:off x="666750" y="2033588"/>
            <a:ext cx="375047" cy="375047"/>
          </a:xfrm>
          <a:prstGeom prst="roundRect">
            <a:avLst>
              <a:gd name="adj" fmla="val 18668"/>
            </a:avLst>
          </a:prstGeom>
          <a:solidFill>
            <a:srgbClr val="E2E3E9"/>
          </a:solidFill>
          <a:ln w="7620">
            <a:solidFill>
              <a:srgbClr val="C8C9CF"/>
            </a:solidFill>
            <a:prstDash val="solid"/>
          </a:ln>
        </p:spPr>
      </p:sp>
      <p:sp>
        <p:nvSpPr>
          <p:cNvPr id="5" name="Text 3"/>
          <p:cNvSpPr/>
          <p:nvPr/>
        </p:nvSpPr>
        <p:spPr>
          <a:xfrm>
            <a:off x="729258" y="2064841"/>
            <a:ext cx="250031" cy="312539"/>
          </a:xfrm>
          <a:prstGeom prst="rect">
            <a:avLst/>
          </a:prstGeom>
          <a:noFill/>
          <a:ln/>
        </p:spPr>
        <p:txBody>
          <a:bodyPr wrap="none" lIns="0" tIns="0" rIns="0" bIns="0" rtlCol="0" anchor="t"/>
          <a:lstStyle/>
          <a:p>
            <a:pPr algn="ctr" indent="0" marL="0">
              <a:lnSpc>
                <a:spcPts val="1950"/>
              </a:lnSpc>
              <a:buNone/>
            </a:pPr>
            <a:r>
              <a:rPr lang="en-US" sz="1950" dirty="0">
                <a:solidFill>
                  <a:srgbClr val="000000"/>
                </a:solidFill>
                <a:latin typeface="Instrument Sans Semi Bold" pitchFamily="34" charset="0"/>
                <a:ea typeface="Instrument Sans Semi Bold" pitchFamily="34" charset="-122"/>
                <a:cs typeface="Instrument Sans Semi Bold" pitchFamily="34" charset="-120"/>
              </a:rPr>
              <a:t>1</a:t>
            </a:r>
            <a:endParaRPr lang="en-US" sz="1950" dirty="0"/>
          </a:p>
        </p:txBody>
      </p:sp>
      <p:sp>
        <p:nvSpPr>
          <p:cNvPr id="6" name="Text 4"/>
          <p:cNvSpPr/>
          <p:nvPr/>
        </p:nvSpPr>
        <p:spPr>
          <a:xfrm>
            <a:off x="1208484" y="2090857"/>
            <a:ext cx="2083713" cy="260390"/>
          </a:xfrm>
          <a:prstGeom prst="rect">
            <a:avLst/>
          </a:prstGeom>
          <a:noFill/>
          <a:ln/>
        </p:spPr>
        <p:txBody>
          <a:bodyPr wrap="none" lIns="0" tIns="0" rIns="0" bIns="0" rtlCol="0" anchor="t"/>
          <a:lstStyle/>
          <a:p>
            <a:pPr algn="l" indent="0" marL="0">
              <a:lnSpc>
                <a:spcPts val="2050"/>
              </a:lnSpc>
              <a:buNone/>
            </a:pPr>
            <a:r>
              <a:rPr lang="en-US" sz="1600" dirty="0">
                <a:solidFill>
                  <a:srgbClr val="000000"/>
                </a:solidFill>
                <a:latin typeface="Instrument Sans Semi Bold" pitchFamily="34" charset="0"/>
                <a:ea typeface="Instrument Sans Semi Bold" pitchFamily="34" charset="-122"/>
                <a:cs typeface="Instrument Sans Semi Bold" pitchFamily="34" charset="-120"/>
              </a:rPr>
              <a:t>Data Ingestion</a:t>
            </a:r>
            <a:endParaRPr lang="en-US" sz="1600" dirty="0"/>
          </a:p>
        </p:txBody>
      </p:sp>
      <p:sp>
        <p:nvSpPr>
          <p:cNvPr id="7" name="Text 5"/>
          <p:cNvSpPr/>
          <p:nvPr/>
        </p:nvSpPr>
        <p:spPr>
          <a:xfrm>
            <a:off x="1208484" y="2451259"/>
            <a:ext cx="12755166" cy="266700"/>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Instrument Sans Medium" pitchFamily="34" charset="0"/>
                <a:ea typeface="Instrument Sans Medium" pitchFamily="34" charset="-122"/>
                <a:cs typeface="Instrument Sans Medium" pitchFamily="34" charset="-120"/>
              </a:rPr>
              <a:t>Collect raw data from various sources (APIs, databases, IoT sensors). Ensuring data quality and initial validation.</a:t>
            </a:r>
            <a:endParaRPr lang="en-US" sz="1300" dirty="0"/>
          </a:p>
        </p:txBody>
      </p:sp>
      <p:sp>
        <p:nvSpPr>
          <p:cNvPr id="8" name="Shape 6"/>
          <p:cNvSpPr/>
          <p:nvPr/>
        </p:nvSpPr>
        <p:spPr>
          <a:xfrm>
            <a:off x="666750" y="3051334"/>
            <a:ext cx="375047" cy="375047"/>
          </a:xfrm>
          <a:prstGeom prst="roundRect">
            <a:avLst>
              <a:gd name="adj" fmla="val 18668"/>
            </a:avLst>
          </a:prstGeom>
          <a:solidFill>
            <a:srgbClr val="E2E3E9"/>
          </a:solidFill>
          <a:ln w="7620">
            <a:solidFill>
              <a:srgbClr val="C8C9CF"/>
            </a:solidFill>
            <a:prstDash val="solid"/>
          </a:ln>
        </p:spPr>
      </p:sp>
      <p:sp>
        <p:nvSpPr>
          <p:cNvPr id="9" name="Text 7"/>
          <p:cNvSpPr/>
          <p:nvPr/>
        </p:nvSpPr>
        <p:spPr>
          <a:xfrm>
            <a:off x="729258" y="3082588"/>
            <a:ext cx="250031" cy="312539"/>
          </a:xfrm>
          <a:prstGeom prst="rect">
            <a:avLst/>
          </a:prstGeom>
          <a:noFill/>
          <a:ln/>
        </p:spPr>
        <p:txBody>
          <a:bodyPr wrap="none" lIns="0" tIns="0" rIns="0" bIns="0" rtlCol="0" anchor="t"/>
          <a:lstStyle/>
          <a:p>
            <a:pPr algn="ctr" indent="0" marL="0">
              <a:lnSpc>
                <a:spcPts val="1950"/>
              </a:lnSpc>
              <a:buNone/>
            </a:pPr>
            <a:r>
              <a:rPr lang="en-US" sz="1950" dirty="0">
                <a:solidFill>
                  <a:srgbClr val="000000"/>
                </a:solidFill>
                <a:latin typeface="Instrument Sans Semi Bold" pitchFamily="34" charset="0"/>
                <a:ea typeface="Instrument Sans Semi Bold" pitchFamily="34" charset="-122"/>
                <a:cs typeface="Instrument Sans Semi Bold" pitchFamily="34" charset="-120"/>
              </a:rPr>
              <a:t>2</a:t>
            </a:r>
            <a:endParaRPr lang="en-US" sz="1950" dirty="0"/>
          </a:p>
        </p:txBody>
      </p:sp>
      <p:sp>
        <p:nvSpPr>
          <p:cNvPr id="10" name="Text 8"/>
          <p:cNvSpPr/>
          <p:nvPr/>
        </p:nvSpPr>
        <p:spPr>
          <a:xfrm>
            <a:off x="1208484" y="3108603"/>
            <a:ext cx="2083713" cy="260390"/>
          </a:xfrm>
          <a:prstGeom prst="rect">
            <a:avLst/>
          </a:prstGeom>
          <a:noFill/>
          <a:ln/>
        </p:spPr>
        <p:txBody>
          <a:bodyPr wrap="none" lIns="0" tIns="0" rIns="0" bIns="0" rtlCol="0" anchor="t"/>
          <a:lstStyle/>
          <a:p>
            <a:pPr algn="l" indent="0" marL="0">
              <a:lnSpc>
                <a:spcPts val="2050"/>
              </a:lnSpc>
              <a:buNone/>
            </a:pPr>
            <a:r>
              <a:rPr lang="en-US" sz="1600" dirty="0">
                <a:solidFill>
                  <a:srgbClr val="000000"/>
                </a:solidFill>
                <a:latin typeface="Instrument Sans Semi Bold" pitchFamily="34" charset="0"/>
                <a:ea typeface="Instrument Sans Semi Bold" pitchFamily="34" charset="-122"/>
                <a:cs typeface="Instrument Sans Semi Bold" pitchFamily="34" charset="-120"/>
              </a:rPr>
              <a:t>Data Transformation</a:t>
            </a:r>
            <a:endParaRPr lang="en-US" sz="1600" dirty="0"/>
          </a:p>
        </p:txBody>
      </p:sp>
      <p:sp>
        <p:nvSpPr>
          <p:cNvPr id="11" name="Text 9"/>
          <p:cNvSpPr/>
          <p:nvPr/>
        </p:nvSpPr>
        <p:spPr>
          <a:xfrm>
            <a:off x="1208484" y="3469005"/>
            <a:ext cx="12755166" cy="266700"/>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Instrument Sans Medium" pitchFamily="34" charset="0"/>
                <a:ea typeface="Instrument Sans Medium" pitchFamily="34" charset="-122"/>
                <a:cs typeface="Instrument Sans Medium" pitchFamily="34" charset="-120"/>
              </a:rPr>
              <a:t>Cleanse, normalize, and enrich raw data. Convert to standardized formats for analytical readiness.</a:t>
            </a:r>
            <a:endParaRPr lang="en-US" sz="1300" dirty="0"/>
          </a:p>
        </p:txBody>
      </p:sp>
      <p:sp>
        <p:nvSpPr>
          <p:cNvPr id="12" name="Shape 10"/>
          <p:cNvSpPr/>
          <p:nvPr/>
        </p:nvSpPr>
        <p:spPr>
          <a:xfrm>
            <a:off x="666750" y="4069080"/>
            <a:ext cx="375047" cy="375047"/>
          </a:xfrm>
          <a:prstGeom prst="roundRect">
            <a:avLst>
              <a:gd name="adj" fmla="val 18668"/>
            </a:avLst>
          </a:prstGeom>
          <a:solidFill>
            <a:srgbClr val="E2E3E9"/>
          </a:solidFill>
          <a:ln w="7620">
            <a:solidFill>
              <a:srgbClr val="C8C9CF"/>
            </a:solidFill>
            <a:prstDash val="solid"/>
          </a:ln>
        </p:spPr>
      </p:sp>
      <p:sp>
        <p:nvSpPr>
          <p:cNvPr id="13" name="Text 11"/>
          <p:cNvSpPr/>
          <p:nvPr/>
        </p:nvSpPr>
        <p:spPr>
          <a:xfrm>
            <a:off x="729258" y="4100334"/>
            <a:ext cx="250031" cy="312539"/>
          </a:xfrm>
          <a:prstGeom prst="rect">
            <a:avLst/>
          </a:prstGeom>
          <a:noFill/>
          <a:ln/>
        </p:spPr>
        <p:txBody>
          <a:bodyPr wrap="none" lIns="0" tIns="0" rIns="0" bIns="0" rtlCol="0" anchor="t"/>
          <a:lstStyle/>
          <a:p>
            <a:pPr algn="ctr" indent="0" marL="0">
              <a:lnSpc>
                <a:spcPts val="1950"/>
              </a:lnSpc>
              <a:buNone/>
            </a:pPr>
            <a:r>
              <a:rPr lang="en-US" sz="1950" dirty="0">
                <a:solidFill>
                  <a:srgbClr val="000000"/>
                </a:solidFill>
                <a:latin typeface="Instrument Sans Semi Bold" pitchFamily="34" charset="0"/>
                <a:ea typeface="Instrument Sans Semi Bold" pitchFamily="34" charset="-122"/>
                <a:cs typeface="Instrument Sans Semi Bold" pitchFamily="34" charset="-120"/>
              </a:rPr>
              <a:t>3</a:t>
            </a:r>
            <a:endParaRPr lang="en-US" sz="1950" dirty="0"/>
          </a:p>
        </p:txBody>
      </p:sp>
      <p:sp>
        <p:nvSpPr>
          <p:cNvPr id="14" name="Text 12"/>
          <p:cNvSpPr/>
          <p:nvPr/>
        </p:nvSpPr>
        <p:spPr>
          <a:xfrm>
            <a:off x="1208484" y="4126349"/>
            <a:ext cx="2083713" cy="260390"/>
          </a:xfrm>
          <a:prstGeom prst="rect">
            <a:avLst/>
          </a:prstGeom>
          <a:noFill/>
          <a:ln/>
        </p:spPr>
        <p:txBody>
          <a:bodyPr wrap="none" lIns="0" tIns="0" rIns="0" bIns="0" rtlCol="0" anchor="t"/>
          <a:lstStyle/>
          <a:p>
            <a:pPr algn="l" indent="0" marL="0">
              <a:lnSpc>
                <a:spcPts val="2050"/>
              </a:lnSpc>
              <a:buNone/>
            </a:pPr>
            <a:r>
              <a:rPr lang="en-US" sz="1600" dirty="0">
                <a:solidFill>
                  <a:srgbClr val="000000"/>
                </a:solidFill>
                <a:latin typeface="Instrument Sans Semi Bold" pitchFamily="34" charset="0"/>
                <a:ea typeface="Instrument Sans Semi Bold" pitchFamily="34" charset="-122"/>
                <a:cs typeface="Instrument Sans Semi Bold" pitchFamily="34" charset="-120"/>
              </a:rPr>
              <a:t>Data Storage &amp; Lake</a:t>
            </a:r>
            <a:endParaRPr lang="en-US" sz="1600" dirty="0"/>
          </a:p>
        </p:txBody>
      </p:sp>
      <p:sp>
        <p:nvSpPr>
          <p:cNvPr id="15" name="Text 13"/>
          <p:cNvSpPr/>
          <p:nvPr/>
        </p:nvSpPr>
        <p:spPr>
          <a:xfrm>
            <a:off x="1208484" y="4486751"/>
            <a:ext cx="12755166" cy="266700"/>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Instrument Sans Medium" pitchFamily="34" charset="0"/>
                <a:ea typeface="Instrument Sans Medium" pitchFamily="34" charset="-122"/>
                <a:cs typeface="Instrument Sans Medium" pitchFamily="34" charset="-120"/>
              </a:rPr>
              <a:t>Persist processed data in scalable data lakes and warehouses for efficient retrieval.</a:t>
            </a:r>
            <a:endParaRPr lang="en-US" sz="1300" dirty="0"/>
          </a:p>
        </p:txBody>
      </p:sp>
      <p:sp>
        <p:nvSpPr>
          <p:cNvPr id="16" name="Shape 14"/>
          <p:cNvSpPr/>
          <p:nvPr/>
        </p:nvSpPr>
        <p:spPr>
          <a:xfrm>
            <a:off x="666750" y="5086826"/>
            <a:ext cx="375047" cy="375047"/>
          </a:xfrm>
          <a:prstGeom prst="roundRect">
            <a:avLst>
              <a:gd name="adj" fmla="val 18668"/>
            </a:avLst>
          </a:prstGeom>
          <a:solidFill>
            <a:srgbClr val="E2E3E9"/>
          </a:solidFill>
          <a:ln w="7620">
            <a:solidFill>
              <a:srgbClr val="C8C9CF"/>
            </a:solidFill>
            <a:prstDash val="solid"/>
          </a:ln>
        </p:spPr>
      </p:sp>
      <p:sp>
        <p:nvSpPr>
          <p:cNvPr id="17" name="Text 15"/>
          <p:cNvSpPr/>
          <p:nvPr/>
        </p:nvSpPr>
        <p:spPr>
          <a:xfrm>
            <a:off x="729258" y="5118080"/>
            <a:ext cx="250031" cy="312539"/>
          </a:xfrm>
          <a:prstGeom prst="rect">
            <a:avLst/>
          </a:prstGeom>
          <a:noFill/>
          <a:ln/>
        </p:spPr>
        <p:txBody>
          <a:bodyPr wrap="none" lIns="0" tIns="0" rIns="0" bIns="0" rtlCol="0" anchor="t"/>
          <a:lstStyle/>
          <a:p>
            <a:pPr algn="ctr" indent="0" marL="0">
              <a:lnSpc>
                <a:spcPts val="1950"/>
              </a:lnSpc>
              <a:buNone/>
            </a:pPr>
            <a:r>
              <a:rPr lang="en-US" sz="1950" dirty="0">
                <a:solidFill>
                  <a:srgbClr val="000000"/>
                </a:solidFill>
                <a:latin typeface="Instrument Sans Semi Bold" pitchFamily="34" charset="0"/>
                <a:ea typeface="Instrument Sans Semi Bold" pitchFamily="34" charset="-122"/>
                <a:cs typeface="Instrument Sans Semi Bold" pitchFamily="34" charset="-120"/>
              </a:rPr>
              <a:t>4</a:t>
            </a:r>
            <a:endParaRPr lang="en-US" sz="1950" dirty="0"/>
          </a:p>
        </p:txBody>
      </p:sp>
      <p:sp>
        <p:nvSpPr>
          <p:cNvPr id="18" name="Text 16"/>
          <p:cNvSpPr/>
          <p:nvPr/>
        </p:nvSpPr>
        <p:spPr>
          <a:xfrm>
            <a:off x="1208484" y="5144095"/>
            <a:ext cx="2083713" cy="260390"/>
          </a:xfrm>
          <a:prstGeom prst="rect">
            <a:avLst/>
          </a:prstGeom>
          <a:noFill/>
          <a:ln/>
        </p:spPr>
        <p:txBody>
          <a:bodyPr wrap="none" lIns="0" tIns="0" rIns="0" bIns="0" rtlCol="0" anchor="t"/>
          <a:lstStyle/>
          <a:p>
            <a:pPr algn="l" indent="0" marL="0">
              <a:lnSpc>
                <a:spcPts val="2050"/>
              </a:lnSpc>
              <a:buNone/>
            </a:pPr>
            <a:r>
              <a:rPr lang="en-US" sz="1600" dirty="0">
                <a:solidFill>
                  <a:srgbClr val="000000"/>
                </a:solidFill>
                <a:latin typeface="Instrument Sans Semi Bold" pitchFamily="34" charset="0"/>
                <a:ea typeface="Instrument Sans Semi Bold" pitchFamily="34" charset="-122"/>
                <a:cs typeface="Instrument Sans Semi Bold" pitchFamily="34" charset="-120"/>
              </a:rPr>
              <a:t>Analytics &amp; ML</a:t>
            </a:r>
            <a:endParaRPr lang="en-US" sz="1600" dirty="0"/>
          </a:p>
        </p:txBody>
      </p:sp>
      <p:sp>
        <p:nvSpPr>
          <p:cNvPr id="19" name="Text 17"/>
          <p:cNvSpPr/>
          <p:nvPr/>
        </p:nvSpPr>
        <p:spPr>
          <a:xfrm>
            <a:off x="1208484" y="5504498"/>
            <a:ext cx="12755166" cy="266700"/>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Instrument Sans Medium" pitchFamily="34" charset="0"/>
                <a:ea typeface="Instrument Sans Medium" pitchFamily="34" charset="-122"/>
                <a:cs typeface="Instrument Sans Medium" pitchFamily="34" charset="-120"/>
              </a:rPr>
              <a:t>Apply advanced analytics, machine learning models, and AI algorithms to derive insights.</a:t>
            </a:r>
            <a:endParaRPr lang="en-US" sz="1300" dirty="0"/>
          </a:p>
        </p:txBody>
      </p:sp>
      <p:sp>
        <p:nvSpPr>
          <p:cNvPr id="20" name="Shape 18"/>
          <p:cNvSpPr/>
          <p:nvPr/>
        </p:nvSpPr>
        <p:spPr>
          <a:xfrm>
            <a:off x="666750" y="6104573"/>
            <a:ext cx="375047" cy="375047"/>
          </a:xfrm>
          <a:prstGeom prst="roundRect">
            <a:avLst>
              <a:gd name="adj" fmla="val 18668"/>
            </a:avLst>
          </a:prstGeom>
          <a:solidFill>
            <a:srgbClr val="E2E3E9"/>
          </a:solidFill>
          <a:ln w="7620">
            <a:solidFill>
              <a:srgbClr val="C8C9CF"/>
            </a:solidFill>
            <a:prstDash val="solid"/>
          </a:ln>
        </p:spPr>
      </p:sp>
      <p:sp>
        <p:nvSpPr>
          <p:cNvPr id="21" name="Text 19"/>
          <p:cNvSpPr/>
          <p:nvPr/>
        </p:nvSpPr>
        <p:spPr>
          <a:xfrm>
            <a:off x="729258" y="6135826"/>
            <a:ext cx="250031" cy="312539"/>
          </a:xfrm>
          <a:prstGeom prst="rect">
            <a:avLst/>
          </a:prstGeom>
          <a:noFill/>
          <a:ln/>
        </p:spPr>
        <p:txBody>
          <a:bodyPr wrap="none" lIns="0" tIns="0" rIns="0" bIns="0" rtlCol="0" anchor="t"/>
          <a:lstStyle/>
          <a:p>
            <a:pPr algn="ctr" indent="0" marL="0">
              <a:lnSpc>
                <a:spcPts val="1950"/>
              </a:lnSpc>
              <a:buNone/>
            </a:pPr>
            <a:r>
              <a:rPr lang="en-US" sz="1950" dirty="0">
                <a:solidFill>
                  <a:srgbClr val="000000"/>
                </a:solidFill>
                <a:latin typeface="Instrument Sans Semi Bold" pitchFamily="34" charset="0"/>
                <a:ea typeface="Instrument Sans Semi Bold" pitchFamily="34" charset="-122"/>
                <a:cs typeface="Instrument Sans Semi Bold" pitchFamily="34" charset="-120"/>
              </a:rPr>
              <a:t>5</a:t>
            </a:r>
            <a:endParaRPr lang="en-US" sz="1950" dirty="0"/>
          </a:p>
        </p:txBody>
      </p:sp>
      <p:sp>
        <p:nvSpPr>
          <p:cNvPr id="22" name="Text 20"/>
          <p:cNvSpPr/>
          <p:nvPr/>
        </p:nvSpPr>
        <p:spPr>
          <a:xfrm>
            <a:off x="1208484" y="6161842"/>
            <a:ext cx="2479953" cy="260390"/>
          </a:xfrm>
          <a:prstGeom prst="rect">
            <a:avLst/>
          </a:prstGeom>
          <a:noFill/>
          <a:ln/>
        </p:spPr>
        <p:txBody>
          <a:bodyPr wrap="none" lIns="0" tIns="0" rIns="0" bIns="0" rtlCol="0" anchor="t"/>
          <a:lstStyle/>
          <a:p>
            <a:pPr algn="l" indent="0" marL="0">
              <a:lnSpc>
                <a:spcPts val="2050"/>
              </a:lnSpc>
              <a:buNone/>
            </a:pPr>
            <a:r>
              <a:rPr lang="en-US" sz="1600" dirty="0">
                <a:solidFill>
                  <a:srgbClr val="000000"/>
                </a:solidFill>
                <a:latin typeface="Instrument Sans Semi Bold" pitchFamily="34" charset="0"/>
                <a:ea typeface="Instrument Sans Semi Bold" pitchFamily="34" charset="-122"/>
                <a:cs typeface="Instrument Sans Semi Bold" pitchFamily="34" charset="-120"/>
              </a:rPr>
              <a:t>Visualization &amp; Reporting</a:t>
            </a:r>
            <a:endParaRPr lang="en-US" sz="1600" dirty="0"/>
          </a:p>
        </p:txBody>
      </p:sp>
      <p:sp>
        <p:nvSpPr>
          <p:cNvPr id="23" name="Text 21"/>
          <p:cNvSpPr/>
          <p:nvPr/>
        </p:nvSpPr>
        <p:spPr>
          <a:xfrm>
            <a:off x="1208484" y="6522244"/>
            <a:ext cx="12755166" cy="266700"/>
          </a:xfrm>
          <a:prstGeom prst="rect">
            <a:avLst/>
          </a:prstGeom>
          <a:noFill/>
          <a:ln/>
        </p:spPr>
        <p:txBody>
          <a:bodyPr wrap="none" lIns="0" tIns="0" rIns="0" bIns="0" rtlCol="0" anchor="t"/>
          <a:lstStyle/>
          <a:p>
            <a:pPr algn="l" indent="0" marL="0">
              <a:lnSpc>
                <a:spcPts val="2100"/>
              </a:lnSpc>
              <a:buNone/>
            </a:pPr>
            <a:r>
              <a:rPr lang="en-US" sz="1300" dirty="0">
                <a:solidFill>
                  <a:srgbClr val="000000"/>
                </a:solidFill>
                <a:latin typeface="Instrument Sans Medium" pitchFamily="34" charset="0"/>
                <a:ea typeface="Instrument Sans Medium" pitchFamily="34" charset="-122"/>
                <a:cs typeface="Instrument Sans Medium" pitchFamily="34" charset="-120"/>
              </a:rPr>
              <a:t>Present insights via interactive dashboards, reports, and real-time alerts for decision-making.</a:t>
            </a:r>
            <a:endParaRPr lang="en-US" sz="1300" dirty="0"/>
          </a:p>
        </p:txBody>
      </p:sp>
      <p:sp>
        <p:nvSpPr>
          <p:cNvPr id="24" name="Text 22"/>
          <p:cNvSpPr/>
          <p:nvPr/>
        </p:nvSpPr>
        <p:spPr>
          <a:xfrm>
            <a:off x="666750" y="6976467"/>
            <a:ext cx="13296900" cy="800100"/>
          </a:xfrm>
          <a:prstGeom prst="rect">
            <a:avLst/>
          </a:prstGeom>
          <a:noFill/>
          <a:ln/>
        </p:spPr>
        <p:txBody>
          <a:bodyPr wrap="square" lIns="0" tIns="0" rIns="0" bIns="0" rtlCol="0" anchor="t"/>
          <a:lstStyle/>
          <a:p>
            <a:pPr algn="l" indent="0" marL="0">
              <a:lnSpc>
                <a:spcPts val="2100"/>
              </a:lnSpc>
              <a:buNone/>
            </a:pPr>
            <a:r>
              <a:rPr lang="en-US" sz="1300" dirty="0">
                <a:solidFill>
                  <a:srgbClr val="000000"/>
                </a:solidFill>
                <a:latin typeface="Instrument Sans Medium" pitchFamily="34" charset="0"/>
                <a:ea typeface="Instrument Sans Medium" pitchFamily="34" charset="-122"/>
                <a:cs typeface="Instrument Sans Medium" pitchFamily="34" charset="-120"/>
              </a:rPr>
              <a:t>For layered architecture views, the layout precisely shows components and their intricate interactions, with subtle animations on arrows and connectors to intuitively guide the viewer's focus. This is perfect for visualizing complex data pipeline stages or the evolving microservices architecture of a robust system, making abstract concepts concrete and easy to understand.</a:t>
            </a: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12696" y="630079"/>
            <a:ext cx="9690021" cy="478750"/>
          </a:xfrm>
          <a:prstGeom prst="rect">
            <a:avLst/>
          </a:prstGeom>
          <a:noFill/>
          <a:ln/>
        </p:spPr>
        <p:txBody>
          <a:bodyPr wrap="none" lIns="0" tIns="0" rIns="0" bIns="0" rtlCol="0" anchor="t"/>
          <a:lstStyle/>
          <a:p>
            <a:pPr algn="l" indent="0" marL="0">
              <a:lnSpc>
                <a:spcPts val="3750"/>
              </a:lnSpc>
              <a:buNone/>
            </a:pPr>
            <a:r>
              <a:rPr lang="en-US" sz="3000" dirty="0">
                <a:solidFill>
                  <a:srgbClr val="505468"/>
                </a:solidFill>
                <a:latin typeface="Instrument Sans Semi Bold" pitchFamily="34" charset="0"/>
                <a:ea typeface="Instrument Sans Semi Bold" pitchFamily="34" charset="-122"/>
                <a:cs typeface="Instrument Sans Semi Bold" pitchFamily="34" charset="-120"/>
              </a:rPr>
              <a:t>Slide Layout 3:</a:t>
            </a:r>
            <a:pPr algn="l" indent="0" marL="0">
              <a:lnSpc>
                <a:spcPts val="3750"/>
              </a:lnSpc>
              <a:buNone/>
            </a:pPr>
            <a:r>
              <a:rPr lang="en-US" sz="3000" dirty="0">
                <a:solidFill>
                  <a:srgbClr val="505468"/>
                </a:solidFill>
                <a:latin typeface="Instrument Sans Semi Bold" pitchFamily="34" charset="0"/>
                <a:ea typeface="Instrument Sans Semi Bold" pitchFamily="34" charset="-122"/>
                <a:cs typeface="Instrument Sans Semi Bold" pitchFamily="34" charset="-120"/>
              </a:rPr>
              <a:t> Evolution Timeline &amp; Status Dashboard</a:t>
            </a:r>
            <a:endParaRPr lang="en-US" sz="3000" dirty="0"/>
          </a:p>
        </p:txBody>
      </p:sp>
      <p:sp>
        <p:nvSpPr>
          <p:cNvPr id="3" name="Text 1"/>
          <p:cNvSpPr/>
          <p:nvPr/>
        </p:nvSpPr>
        <p:spPr>
          <a:xfrm>
            <a:off x="612696" y="1415177"/>
            <a:ext cx="13405009" cy="245150"/>
          </a:xfrm>
          <a:prstGeom prst="rect">
            <a:avLst/>
          </a:prstGeom>
          <a:noFill/>
          <a:ln/>
        </p:spPr>
        <p:txBody>
          <a:bodyPr wrap="none" lIns="0" tIns="0" rIns="0" bIns="0" rtlCol="0" anchor="t"/>
          <a:lstStyle/>
          <a:p>
            <a:pPr algn="l" indent="0" marL="0">
              <a:lnSpc>
                <a:spcPts val="1900"/>
              </a:lnSpc>
              <a:buNone/>
            </a:pPr>
            <a:r>
              <a:rPr lang="en-US" sz="1200" dirty="0">
                <a:solidFill>
                  <a:srgbClr val="000000"/>
                </a:solidFill>
                <a:latin typeface="Instrument Sans Medium" pitchFamily="34" charset="0"/>
                <a:ea typeface="Instrument Sans Medium" pitchFamily="34" charset="-122"/>
                <a:cs typeface="Instrument Sans Medium" pitchFamily="34" charset="-120"/>
              </a:rPr>
              <a:t>This layout integrates a dynamic timeline with a comprehensive status dashboard, providing a dual perspective on project progression and current performance.</a:t>
            </a:r>
            <a:endParaRPr lang="en-US" sz="1200" dirty="0"/>
          </a:p>
        </p:txBody>
      </p:sp>
      <p:sp>
        <p:nvSpPr>
          <p:cNvPr id="4" name="Text 2"/>
          <p:cNvSpPr/>
          <p:nvPr/>
        </p:nvSpPr>
        <p:spPr>
          <a:xfrm>
            <a:off x="2721650" y="1985724"/>
            <a:ext cx="2297787" cy="287179"/>
          </a:xfrm>
          <a:prstGeom prst="rect">
            <a:avLst/>
          </a:prstGeom>
          <a:noFill/>
          <a:ln/>
        </p:spPr>
        <p:txBody>
          <a:bodyPr wrap="none" lIns="0" tIns="0" rIns="0" bIns="0" rtlCol="0" anchor="t"/>
          <a:lstStyle/>
          <a:p>
            <a:pPr algn="ctr" indent="0" marL="0">
              <a:lnSpc>
                <a:spcPts val="2250"/>
              </a:lnSpc>
              <a:buNone/>
            </a:pPr>
            <a:r>
              <a:rPr lang="en-US" sz="1800" dirty="0">
                <a:solidFill>
                  <a:srgbClr val="505468"/>
                </a:solidFill>
                <a:latin typeface="Instrument Sans Semi Bold" pitchFamily="34" charset="0"/>
                <a:ea typeface="Instrument Sans Semi Bold" pitchFamily="34" charset="-122"/>
                <a:cs typeface="Instrument Sans Semi Bold" pitchFamily="34" charset="-120"/>
              </a:rPr>
              <a:t>Evolution Timeline</a:t>
            </a:r>
            <a:endParaRPr lang="en-US" sz="1800" dirty="0"/>
          </a:p>
        </p:txBody>
      </p:sp>
      <p:sp>
        <p:nvSpPr>
          <p:cNvPr id="5" name="Shape 3"/>
          <p:cNvSpPr/>
          <p:nvPr/>
        </p:nvSpPr>
        <p:spPr>
          <a:xfrm>
            <a:off x="3859054" y="2445187"/>
            <a:ext cx="22860" cy="4786432"/>
          </a:xfrm>
          <a:prstGeom prst="roundRect">
            <a:avLst>
              <a:gd name="adj" fmla="val 281446"/>
            </a:avLst>
          </a:prstGeom>
          <a:solidFill>
            <a:srgbClr val="C8C9CF"/>
          </a:solidFill>
          <a:ln/>
        </p:spPr>
      </p:sp>
      <p:sp>
        <p:nvSpPr>
          <p:cNvPr id="6" name="Shape 4"/>
          <p:cNvSpPr/>
          <p:nvPr/>
        </p:nvSpPr>
        <p:spPr>
          <a:xfrm>
            <a:off x="3261598" y="2606040"/>
            <a:ext cx="459462" cy="22860"/>
          </a:xfrm>
          <a:prstGeom prst="roundRect">
            <a:avLst>
              <a:gd name="adj" fmla="val 281446"/>
            </a:avLst>
          </a:prstGeom>
          <a:solidFill>
            <a:srgbClr val="C8C9CF"/>
          </a:solidFill>
          <a:ln/>
        </p:spPr>
      </p:sp>
      <p:sp>
        <p:nvSpPr>
          <p:cNvPr id="7" name="Shape 5"/>
          <p:cNvSpPr/>
          <p:nvPr/>
        </p:nvSpPr>
        <p:spPr>
          <a:xfrm>
            <a:off x="3698200" y="2445187"/>
            <a:ext cx="344567" cy="344567"/>
          </a:xfrm>
          <a:prstGeom prst="roundRect">
            <a:avLst>
              <a:gd name="adj" fmla="val 18672"/>
            </a:avLst>
          </a:prstGeom>
          <a:solidFill>
            <a:srgbClr val="E2E3E9"/>
          </a:solidFill>
          <a:ln w="7620">
            <a:solidFill>
              <a:srgbClr val="C8C9CF"/>
            </a:solidFill>
            <a:prstDash val="solid"/>
          </a:ln>
        </p:spPr>
      </p:sp>
      <p:sp>
        <p:nvSpPr>
          <p:cNvPr id="8" name="Text 6"/>
          <p:cNvSpPr/>
          <p:nvPr/>
        </p:nvSpPr>
        <p:spPr>
          <a:xfrm>
            <a:off x="3755648" y="2473881"/>
            <a:ext cx="229672" cy="287179"/>
          </a:xfrm>
          <a:prstGeom prst="rect">
            <a:avLst/>
          </a:prstGeom>
          <a:noFill/>
          <a:ln/>
        </p:spPr>
        <p:txBody>
          <a:bodyPr wrap="none" lIns="0" tIns="0" rIns="0" bIns="0" rtlCol="0" anchor="t"/>
          <a:lstStyle/>
          <a:p>
            <a:pPr algn="ctr" indent="0" marL="0">
              <a:lnSpc>
                <a:spcPts val="1800"/>
              </a:lnSpc>
              <a:buNone/>
            </a:pPr>
            <a:r>
              <a:rPr lang="en-US" sz="1800" dirty="0">
                <a:solidFill>
                  <a:srgbClr val="000000"/>
                </a:solidFill>
                <a:latin typeface="Instrument Sans Semi Bold" pitchFamily="34" charset="0"/>
                <a:ea typeface="Instrument Sans Semi Bold" pitchFamily="34" charset="-122"/>
                <a:cs typeface="Instrument Sans Semi Bold" pitchFamily="34" charset="-120"/>
              </a:rPr>
              <a:t>1</a:t>
            </a:r>
            <a:endParaRPr lang="en-US" sz="1800" dirty="0"/>
          </a:p>
        </p:txBody>
      </p:sp>
      <p:sp>
        <p:nvSpPr>
          <p:cNvPr id="9" name="Text 7"/>
          <p:cNvSpPr/>
          <p:nvPr/>
        </p:nvSpPr>
        <p:spPr>
          <a:xfrm>
            <a:off x="612696" y="2497812"/>
            <a:ext cx="2491859" cy="478631"/>
          </a:xfrm>
          <a:prstGeom prst="rect">
            <a:avLst/>
          </a:prstGeom>
          <a:noFill/>
          <a:ln/>
        </p:spPr>
        <p:txBody>
          <a:bodyPr wrap="square" lIns="0" tIns="0" rIns="0" bIns="0" rtlCol="0" anchor="t"/>
          <a:lstStyle/>
          <a:p>
            <a:pPr algn="r" indent="0" marL="0">
              <a:lnSpc>
                <a:spcPts val="1850"/>
              </a:lnSpc>
              <a:buNone/>
            </a:pPr>
            <a:r>
              <a:rPr lang="en-US" sz="1500" dirty="0">
                <a:solidFill>
                  <a:srgbClr val="000000"/>
                </a:solidFill>
                <a:latin typeface="Instrument Sans Semi Bold" pitchFamily="34" charset="0"/>
                <a:ea typeface="Instrument Sans Semi Bold" pitchFamily="34" charset="-122"/>
                <a:cs typeface="Instrument Sans Semi Bold" pitchFamily="34" charset="-120"/>
              </a:rPr>
              <a:t>Q1 2023: Project Alpha Launch</a:t>
            </a:r>
            <a:endParaRPr lang="en-US" sz="1500" dirty="0"/>
          </a:p>
        </p:txBody>
      </p:sp>
      <p:sp>
        <p:nvSpPr>
          <p:cNvPr id="10" name="Text 8"/>
          <p:cNvSpPr/>
          <p:nvPr/>
        </p:nvSpPr>
        <p:spPr>
          <a:xfrm>
            <a:off x="612696" y="3129558"/>
            <a:ext cx="2491859" cy="735449"/>
          </a:xfrm>
          <a:prstGeom prst="rect">
            <a:avLst/>
          </a:prstGeom>
          <a:noFill/>
          <a:ln/>
        </p:spPr>
        <p:txBody>
          <a:bodyPr wrap="square" lIns="0" tIns="0" rIns="0" bIns="0" rtlCol="0" anchor="t"/>
          <a:lstStyle/>
          <a:p>
            <a:pPr algn="r" indent="0" marL="0">
              <a:lnSpc>
                <a:spcPts val="1900"/>
              </a:lnSpc>
              <a:buNone/>
            </a:pPr>
            <a:r>
              <a:rPr lang="en-US" sz="1200" dirty="0">
                <a:solidFill>
                  <a:srgbClr val="000000"/>
                </a:solidFill>
                <a:latin typeface="Instrument Sans Medium" pitchFamily="34" charset="0"/>
                <a:ea typeface="Instrument Sans Medium" pitchFamily="34" charset="-122"/>
                <a:cs typeface="Instrument Sans Medium" pitchFamily="34" charset="-120"/>
              </a:rPr>
              <a:t>Initial MVP release, core features established, user feedback collection initiated.</a:t>
            </a:r>
            <a:endParaRPr lang="en-US" sz="1200" dirty="0"/>
          </a:p>
        </p:txBody>
      </p:sp>
      <p:sp>
        <p:nvSpPr>
          <p:cNvPr id="11" name="Shape 9"/>
          <p:cNvSpPr/>
          <p:nvPr/>
        </p:nvSpPr>
        <p:spPr>
          <a:xfrm>
            <a:off x="4019907" y="3525083"/>
            <a:ext cx="459462" cy="22860"/>
          </a:xfrm>
          <a:prstGeom prst="roundRect">
            <a:avLst>
              <a:gd name="adj" fmla="val 281446"/>
            </a:avLst>
          </a:prstGeom>
          <a:solidFill>
            <a:srgbClr val="C8C9CF"/>
          </a:solidFill>
          <a:ln/>
        </p:spPr>
      </p:sp>
      <p:sp>
        <p:nvSpPr>
          <p:cNvPr id="12" name="Shape 10"/>
          <p:cNvSpPr/>
          <p:nvPr/>
        </p:nvSpPr>
        <p:spPr>
          <a:xfrm>
            <a:off x="3698200" y="3364230"/>
            <a:ext cx="344567" cy="344567"/>
          </a:xfrm>
          <a:prstGeom prst="roundRect">
            <a:avLst>
              <a:gd name="adj" fmla="val 18672"/>
            </a:avLst>
          </a:prstGeom>
          <a:solidFill>
            <a:srgbClr val="E2E3E9"/>
          </a:solidFill>
          <a:ln w="7620">
            <a:solidFill>
              <a:srgbClr val="C8C9CF"/>
            </a:solidFill>
            <a:prstDash val="solid"/>
          </a:ln>
        </p:spPr>
      </p:sp>
      <p:sp>
        <p:nvSpPr>
          <p:cNvPr id="13" name="Text 11"/>
          <p:cNvSpPr/>
          <p:nvPr/>
        </p:nvSpPr>
        <p:spPr>
          <a:xfrm>
            <a:off x="3755648" y="3392924"/>
            <a:ext cx="229672" cy="287179"/>
          </a:xfrm>
          <a:prstGeom prst="rect">
            <a:avLst/>
          </a:prstGeom>
          <a:noFill/>
          <a:ln/>
        </p:spPr>
        <p:txBody>
          <a:bodyPr wrap="none" lIns="0" tIns="0" rIns="0" bIns="0" rtlCol="0" anchor="t"/>
          <a:lstStyle/>
          <a:p>
            <a:pPr algn="ctr" indent="0" marL="0">
              <a:lnSpc>
                <a:spcPts val="1800"/>
              </a:lnSpc>
              <a:buNone/>
            </a:pPr>
            <a:r>
              <a:rPr lang="en-US" sz="1800" dirty="0">
                <a:solidFill>
                  <a:srgbClr val="000000"/>
                </a:solidFill>
                <a:latin typeface="Instrument Sans Semi Bold" pitchFamily="34" charset="0"/>
                <a:ea typeface="Instrument Sans Semi Bold" pitchFamily="34" charset="-122"/>
                <a:cs typeface="Instrument Sans Semi Bold" pitchFamily="34" charset="-120"/>
              </a:rPr>
              <a:t>2</a:t>
            </a:r>
            <a:endParaRPr lang="en-US" sz="1800" dirty="0"/>
          </a:p>
        </p:txBody>
      </p:sp>
      <p:sp>
        <p:nvSpPr>
          <p:cNvPr id="14" name="Text 12"/>
          <p:cNvSpPr/>
          <p:nvPr/>
        </p:nvSpPr>
        <p:spPr>
          <a:xfrm>
            <a:off x="4636413" y="3416856"/>
            <a:ext cx="2491978" cy="478631"/>
          </a:xfrm>
          <a:prstGeom prst="rect">
            <a:avLst/>
          </a:prstGeom>
          <a:noFill/>
          <a:ln/>
        </p:spPr>
        <p:txBody>
          <a:bodyPr wrap="square" lIns="0" tIns="0" rIns="0" bIns="0" rtlCol="0" anchor="t"/>
          <a:lstStyle/>
          <a:p>
            <a:pPr algn="l" indent="0" marL="0">
              <a:lnSpc>
                <a:spcPts val="1850"/>
              </a:lnSpc>
              <a:buNone/>
            </a:pPr>
            <a:r>
              <a:rPr lang="en-US" sz="1500" dirty="0">
                <a:solidFill>
                  <a:srgbClr val="000000"/>
                </a:solidFill>
                <a:latin typeface="Instrument Sans Semi Bold" pitchFamily="34" charset="0"/>
                <a:ea typeface="Instrument Sans Semi Bold" pitchFamily="34" charset="-122"/>
                <a:cs typeface="Instrument Sans Semi Bold" pitchFamily="34" charset="-120"/>
              </a:rPr>
              <a:t>Q2 2023: Feature Set Expansion</a:t>
            </a:r>
            <a:endParaRPr lang="en-US" sz="1500" dirty="0"/>
          </a:p>
        </p:txBody>
      </p:sp>
      <p:sp>
        <p:nvSpPr>
          <p:cNvPr id="15" name="Text 13"/>
          <p:cNvSpPr/>
          <p:nvPr/>
        </p:nvSpPr>
        <p:spPr>
          <a:xfrm>
            <a:off x="4636413" y="4048601"/>
            <a:ext cx="2491978" cy="735449"/>
          </a:xfrm>
          <a:prstGeom prst="rect">
            <a:avLst/>
          </a:prstGeom>
          <a:noFill/>
          <a:ln/>
        </p:spPr>
        <p:txBody>
          <a:bodyPr wrap="square" lIns="0" tIns="0" rIns="0" bIns="0" rtlCol="0" anchor="t"/>
          <a:lstStyle/>
          <a:p>
            <a:pPr algn="l" indent="0" marL="0">
              <a:lnSpc>
                <a:spcPts val="1900"/>
              </a:lnSpc>
              <a:buNone/>
            </a:pPr>
            <a:r>
              <a:rPr lang="en-US" sz="1200" dirty="0">
                <a:solidFill>
                  <a:srgbClr val="000000"/>
                </a:solidFill>
                <a:latin typeface="Instrument Sans Medium" pitchFamily="34" charset="0"/>
                <a:ea typeface="Instrument Sans Medium" pitchFamily="34" charset="-122"/>
                <a:cs typeface="Instrument Sans Medium" pitchFamily="34" charset="-120"/>
              </a:rPr>
              <a:t>Integration of new modules (e.g., real-time analytics), performance optimizations.</a:t>
            </a:r>
            <a:endParaRPr lang="en-US" sz="1200" dirty="0"/>
          </a:p>
        </p:txBody>
      </p:sp>
      <p:sp>
        <p:nvSpPr>
          <p:cNvPr id="16" name="Shape 14"/>
          <p:cNvSpPr/>
          <p:nvPr/>
        </p:nvSpPr>
        <p:spPr>
          <a:xfrm>
            <a:off x="3261598" y="4388168"/>
            <a:ext cx="459462" cy="22860"/>
          </a:xfrm>
          <a:prstGeom prst="roundRect">
            <a:avLst>
              <a:gd name="adj" fmla="val 281446"/>
            </a:avLst>
          </a:prstGeom>
          <a:solidFill>
            <a:srgbClr val="C8C9CF"/>
          </a:solidFill>
          <a:ln/>
        </p:spPr>
      </p:sp>
      <p:sp>
        <p:nvSpPr>
          <p:cNvPr id="17" name="Shape 15"/>
          <p:cNvSpPr/>
          <p:nvPr/>
        </p:nvSpPr>
        <p:spPr>
          <a:xfrm>
            <a:off x="3698200" y="4227314"/>
            <a:ext cx="344567" cy="344567"/>
          </a:xfrm>
          <a:prstGeom prst="roundRect">
            <a:avLst>
              <a:gd name="adj" fmla="val 18672"/>
            </a:avLst>
          </a:prstGeom>
          <a:solidFill>
            <a:srgbClr val="E2E3E9"/>
          </a:solidFill>
          <a:ln w="7620">
            <a:solidFill>
              <a:srgbClr val="C8C9CF"/>
            </a:solidFill>
            <a:prstDash val="solid"/>
          </a:ln>
        </p:spPr>
      </p:sp>
      <p:sp>
        <p:nvSpPr>
          <p:cNvPr id="18" name="Text 16"/>
          <p:cNvSpPr/>
          <p:nvPr/>
        </p:nvSpPr>
        <p:spPr>
          <a:xfrm>
            <a:off x="3755648" y="4256008"/>
            <a:ext cx="229672" cy="287179"/>
          </a:xfrm>
          <a:prstGeom prst="rect">
            <a:avLst/>
          </a:prstGeom>
          <a:noFill/>
          <a:ln/>
        </p:spPr>
        <p:txBody>
          <a:bodyPr wrap="none" lIns="0" tIns="0" rIns="0" bIns="0" rtlCol="0" anchor="t"/>
          <a:lstStyle/>
          <a:p>
            <a:pPr algn="ctr" indent="0" marL="0">
              <a:lnSpc>
                <a:spcPts val="1800"/>
              </a:lnSpc>
              <a:buNone/>
            </a:pPr>
            <a:r>
              <a:rPr lang="en-US" sz="1800" dirty="0">
                <a:solidFill>
                  <a:srgbClr val="000000"/>
                </a:solidFill>
                <a:latin typeface="Instrument Sans Semi Bold" pitchFamily="34" charset="0"/>
                <a:ea typeface="Instrument Sans Semi Bold" pitchFamily="34" charset="-122"/>
                <a:cs typeface="Instrument Sans Semi Bold" pitchFamily="34" charset="-120"/>
              </a:rPr>
              <a:t>3</a:t>
            </a:r>
            <a:endParaRPr lang="en-US" sz="1800" dirty="0"/>
          </a:p>
        </p:txBody>
      </p:sp>
      <p:sp>
        <p:nvSpPr>
          <p:cNvPr id="19" name="Text 17"/>
          <p:cNvSpPr/>
          <p:nvPr/>
        </p:nvSpPr>
        <p:spPr>
          <a:xfrm>
            <a:off x="612696" y="4279940"/>
            <a:ext cx="2491859" cy="478631"/>
          </a:xfrm>
          <a:prstGeom prst="rect">
            <a:avLst/>
          </a:prstGeom>
          <a:noFill/>
          <a:ln/>
        </p:spPr>
        <p:txBody>
          <a:bodyPr wrap="square" lIns="0" tIns="0" rIns="0" bIns="0" rtlCol="0" anchor="t"/>
          <a:lstStyle/>
          <a:p>
            <a:pPr algn="r" indent="0" marL="0">
              <a:lnSpc>
                <a:spcPts val="1850"/>
              </a:lnSpc>
              <a:buNone/>
            </a:pPr>
            <a:r>
              <a:rPr lang="en-US" sz="1500" dirty="0">
                <a:solidFill>
                  <a:srgbClr val="000000"/>
                </a:solidFill>
                <a:latin typeface="Instrument Sans Semi Bold" pitchFamily="34" charset="0"/>
                <a:ea typeface="Instrument Sans Semi Bold" pitchFamily="34" charset="-122"/>
                <a:cs typeface="Instrument Sans Semi Bold" pitchFamily="34" charset="-120"/>
              </a:rPr>
              <a:t>Q3 2023: Scalability Enhancements</a:t>
            </a:r>
            <a:endParaRPr lang="en-US" sz="1500" dirty="0"/>
          </a:p>
        </p:txBody>
      </p:sp>
      <p:sp>
        <p:nvSpPr>
          <p:cNvPr id="20" name="Text 18"/>
          <p:cNvSpPr/>
          <p:nvPr/>
        </p:nvSpPr>
        <p:spPr>
          <a:xfrm>
            <a:off x="612696" y="4911685"/>
            <a:ext cx="2491859" cy="735449"/>
          </a:xfrm>
          <a:prstGeom prst="rect">
            <a:avLst/>
          </a:prstGeom>
          <a:noFill/>
          <a:ln/>
        </p:spPr>
        <p:txBody>
          <a:bodyPr wrap="square" lIns="0" tIns="0" rIns="0" bIns="0" rtlCol="0" anchor="t"/>
          <a:lstStyle/>
          <a:p>
            <a:pPr algn="r" indent="0" marL="0">
              <a:lnSpc>
                <a:spcPts val="1900"/>
              </a:lnSpc>
              <a:buNone/>
            </a:pPr>
            <a:r>
              <a:rPr lang="en-US" sz="1200" dirty="0">
                <a:solidFill>
                  <a:srgbClr val="000000"/>
                </a:solidFill>
                <a:latin typeface="Instrument Sans Medium" pitchFamily="34" charset="0"/>
                <a:ea typeface="Instrument Sans Medium" pitchFamily="34" charset="-122"/>
                <a:cs typeface="Instrument Sans Medium" pitchFamily="34" charset="-120"/>
              </a:rPr>
              <a:t>Database sharding, auto-scaling implementation, API gateway improvements.</a:t>
            </a:r>
            <a:endParaRPr lang="en-US" sz="1200" dirty="0"/>
          </a:p>
        </p:txBody>
      </p:sp>
      <p:sp>
        <p:nvSpPr>
          <p:cNvPr id="21" name="Shape 19"/>
          <p:cNvSpPr/>
          <p:nvPr/>
        </p:nvSpPr>
        <p:spPr>
          <a:xfrm>
            <a:off x="4019907" y="5251252"/>
            <a:ext cx="459462" cy="22860"/>
          </a:xfrm>
          <a:prstGeom prst="roundRect">
            <a:avLst>
              <a:gd name="adj" fmla="val 281446"/>
            </a:avLst>
          </a:prstGeom>
          <a:solidFill>
            <a:srgbClr val="C8C9CF"/>
          </a:solidFill>
          <a:ln/>
        </p:spPr>
      </p:sp>
      <p:sp>
        <p:nvSpPr>
          <p:cNvPr id="22" name="Shape 20"/>
          <p:cNvSpPr/>
          <p:nvPr/>
        </p:nvSpPr>
        <p:spPr>
          <a:xfrm>
            <a:off x="3698200" y="5090398"/>
            <a:ext cx="344567" cy="344567"/>
          </a:xfrm>
          <a:prstGeom prst="roundRect">
            <a:avLst>
              <a:gd name="adj" fmla="val 18672"/>
            </a:avLst>
          </a:prstGeom>
          <a:solidFill>
            <a:srgbClr val="E2E3E9"/>
          </a:solidFill>
          <a:ln w="7620">
            <a:solidFill>
              <a:srgbClr val="C8C9CF"/>
            </a:solidFill>
            <a:prstDash val="solid"/>
          </a:ln>
        </p:spPr>
      </p:sp>
      <p:sp>
        <p:nvSpPr>
          <p:cNvPr id="23" name="Text 21"/>
          <p:cNvSpPr/>
          <p:nvPr/>
        </p:nvSpPr>
        <p:spPr>
          <a:xfrm>
            <a:off x="3755648" y="5119092"/>
            <a:ext cx="229672" cy="287179"/>
          </a:xfrm>
          <a:prstGeom prst="rect">
            <a:avLst/>
          </a:prstGeom>
          <a:noFill/>
          <a:ln/>
        </p:spPr>
        <p:txBody>
          <a:bodyPr wrap="none" lIns="0" tIns="0" rIns="0" bIns="0" rtlCol="0" anchor="t"/>
          <a:lstStyle/>
          <a:p>
            <a:pPr algn="ctr" indent="0" marL="0">
              <a:lnSpc>
                <a:spcPts val="1800"/>
              </a:lnSpc>
              <a:buNone/>
            </a:pPr>
            <a:r>
              <a:rPr lang="en-US" sz="1800" dirty="0">
                <a:solidFill>
                  <a:srgbClr val="000000"/>
                </a:solidFill>
                <a:latin typeface="Instrument Sans Semi Bold" pitchFamily="34" charset="0"/>
                <a:ea typeface="Instrument Sans Semi Bold" pitchFamily="34" charset="-122"/>
                <a:cs typeface="Instrument Sans Semi Bold" pitchFamily="34" charset="-120"/>
              </a:rPr>
              <a:t>4</a:t>
            </a:r>
            <a:endParaRPr lang="en-US" sz="1800" dirty="0"/>
          </a:p>
        </p:txBody>
      </p:sp>
      <p:sp>
        <p:nvSpPr>
          <p:cNvPr id="24" name="Text 22"/>
          <p:cNvSpPr/>
          <p:nvPr/>
        </p:nvSpPr>
        <p:spPr>
          <a:xfrm>
            <a:off x="4636413" y="5143024"/>
            <a:ext cx="2069544" cy="239316"/>
          </a:xfrm>
          <a:prstGeom prst="rect">
            <a:avLst/>
          </a:prstGeom>
          <a:noFill/>
          <a:ln/>
        </p:spPr>
        <p:txBody>
          <a:bodyPr wrap="none" lIns="0" tIns="0" rIns="0" bIns="0" rtlCol="0" anchor="t"/>
          <a:lstStyle/>
          <a:p>
            <a:pPr algn="l" indent="0" marL="0">
              <a:lnSpc>
                <a:spcPts val="1850"/>
              </a:lnSpc>
              <a:buNone/>
            </a:pPr>
            <a:r>
              <a:rPr lang="en-US" sz="1500" dirty="0">
                <a:solidFill>
                  <a:srgbClr val="000000"/>
                </a:solidFill>
                <a:latin typeface="Instrument Sans Semi Bold" pitchFamily="34" charset="0"/>
                <a:ea typeface="Instrument Sans Semi Bold" pitchFamily="34" charset="-122"/>
                <a:cs typeface="Instrument Sans Semi Bold" pitchFamily="34" charset="-120"/>
              </a:rPr>
              <a:t>Q4 2023: AI Integration</a:t>
            </a:r>
            <a:endParaRPr lang="en-US" sz="1500" dirty="0"/>
          </a:p>
        </p:txBody>
      </p:sp>
      <p:sp>
        <p:nvSpPr>
          <p:cNvPr id="25" name="Text 23"/>
          <p:cNvSpPr/>
          <p:nvPr/>
        </p:nvSpPr>
        <p:spPr>
          <a:xfrm>
            <a:off x="4636413" y="5535454"/>
            <a:ext cx="2491978" cy="735449"/>
          </a:xfrm>
          <a:prstGeom prst="rect">
            <a:avLst/>
          </a:prstGeom>
          <a:noFill/>
          <a:ln/>
        </p:spPr>
        <p:txBody>
          <a:bodyPr wrap="square" lIns="0" tIns="0" rIns="0" bIns="0" rtlCol="0" anchor="t"/>
          <a:lstStyle/>
          <a:p>
            <a:pPr algn="l" indent="0" marL="0">
              <a:lnSpc>
                <a:spcPts val="1900"/>
              </a:lnSpc>
              <a:buNone/>
            </a:pPr>
            <a:r>
              <a:rPr lang="en-US" sz="1200" dirty="0">
                <a:solidFill>
                  <a:srgbClr val="000000"/>
                </a:solidFill>
                <a:latin typeface="Instrument Sans Medium" pitchFamily="34" charset="0"/>
                <a:ea typeface="Instrument Sans Medium" pitchFamily="34" charset="-122"/>
                <a:cs typeface="Instrument Sans Medium" pitchFamily="34" charset="-120"/>
              </a:rPr>
              <a:t>Deployment of ML models for predictive analytics, personalized user experiences.</a:t>
            </a:r>
            <a:endParaRPr lang="en-US" sz="1200" dirty="0"/>
          </a:p>
        </p:txBody>
      </p:sp>
      <p:sp>
        <p:nvSpPr>
          <p:cNvPr id="26" name="Shape 24"/>
          <p:cNvSpPr/>
          <p:nvPr/>
        </p:nvSpPr>
        <p:spPr>
          <a:xfrm>
            <a:off x="3261598" y="6114336"/>
            <a:ext cx="459462" cy="22860"/>
          </a:xfrm>
          <a:prstGeom prst="roundRect">
            <a:avLst>
              <a:gd name="adj" fmla="val 281446"/>
            </a:avLst>
          </a:prstGeom>
          <a:solidFill>
            <a:srgbClr val="C8C9CF"/>
          </a:solidFill>
          <a:ln/>
        </p:spPr>
      </p:sp>
      <p:sp>
        <p:nvSpPr>
          <p:cNvPr id="27" name="Shape 25"/>
          <p:cNvSpPr/>
          <p:nvPr/>
        </p:nvSpPr>
        <p:spPr>
          <a:xfrm>
            <a:off x="3698200" y="5953482"/>
            <a:ext cx="344567" cy="344567"/>
          </a:xfrm>
          <a:prstGeom prst="roundRect">
            <a:avLst>
              <a:gd name="adj" fmla="val 18672"/>
            </a:avLst>
          </a:prstGeom>
          <a:solidFill>
            <a:srgbClr val="E2E3E9"/>
          </a:solidFill>
          <a:ln w="7620">
            <a:solidFill>
              <a:srgbClr val="C8C9CF"/>
            </a:solidFill>
            <a:prstDash val="solid"/>
          </a:ln>
        </p:spPr>
      </p:sp>
      <p:sp>
        <p:nvSpPr>
          <p:cNvPr id="28" name="Text 26"/>
          <p:cNvSpPr/>
          <p:nvPr/>
        </p:nvSpPr>
        <p:spPr>
          <a:xfrm>
            <a:off x="3755648" y="5982176"/>
            <a:ext cx="229672" cy="287179"/>
          </a:xfrm>
          <a:prstGeom prst="rect">
            <a:avLst/>
          </a:prstGeom>
          <a:noFill/>
          <a:ln/>
        </p:spPr>
        <p:txBody>
          <a:bodyPr wrap="none" lIns="0" tIns="0" rIns="0" bIns="0" rtlCol="0" anchor="t"/>
          <a:lstStyle/>
          <a:p>
            <a:pPr algn="ctr" indent="0" marL="0">
              <a:lnSpc>
                <a:spcPts val="1800"/>
              </a:lnSpc>
              <a:buNone/>
            </a:pPr>
            <a:r>
              <a:rPr lang="en-US" sz="1800" dirty="0">
                <a:solidFill>
                  <a:srgbClr val="000000"/>
                </a:solidFill>
                <a:latin typeface="Instrument Sans Semi Bold" pitchFamily="34" charset="0"/>
                <a:ea typeface="Instrument Sans Semi Bold" pitchFamily="34" charset="-122"/>
                <a:cs typeface="Instrument Sans Semi Bold" pitchFamily="34" charset="-120"/>
              </a:rPr>
              <a:t>5</a:t>
            </a:r>
            <a:endParaRPr lang="en-US" sz="1800" dirty="0"/>
          </a:p>
        </p:txBody>
      </p:sp>
      <p:sp>
        <p:nvSpPr>
          <p:cNvPr id="29" name="Text 27"/>
          <p:cNvSpPr/>
          <p:nvPr/>
        </p:nvSpPr>
        <p:spPr>
          <a:xfrm>
            <a:off x="1034891" y="6006108"/>
            <a:ext cx="2069663" cy="239316"/>
          </a:xfrm>
          <a:prstGeom prst="rect">
            <a:avLst/>
          </a:prstGeom>
          <a:noFill/>
          <a:ln/>
        </p:spPr>
        <p:txBody>
          <a:bodyPr wrap="none" lIns="0" tIns="0" rIns="0" bIns="0" rtlCol="0" anchor="t"/>
          <a:lstStyle/>
          <a:p>
            <a:pPr algn="r" indent="0" marL="0">
              <a:lnSpc>
                <a:spcPts val="1850"/>
              </a:lnSpc>
              <a:buNone/>
            </a:pPr>
            <a:r>
              <a:rPr lang="en-US" sz="1500" dirty="0">
                <a:solidFill>
                  <a:srgbClr val="000000"/>
                </a:solidFill>
                <a:latin typeface="Instrument Sans Semi Bold" pitchFamily="34" charset="0"/>
                <a:ea typeface="Instrument Sans Semi Bold" pitchFamily="34" charset="-122"/>
                <a:cs typeface="Instrument Sans Semi Bold" pitchFamily="34" charset="-120"/>
              </a:rPr>
              <a:t>Q1 2024: Global Rollout</a:t>
            </a:r>
            <a:endParaRPr lang="en-US" sz="1500" dirty="0"/>
          </a:p>
        </p:txBody>
      </p:sp>
      <p:sp>
        <p:nvSpPr>
          <p:cNvPr id="30" name="Text 28"/>
          <p:cNvSpPr/>
          <p:nvPr/>
        </p:nvSpPr>
        <p:spPr>
          <a:xfrm>
            <a:off x="612696" y="6398538"/>
            <a:ext cx="2491859" cy="735449"/>
          </a:xfrm>
          <a:prstGeom prst="rect">
            <a:avLst/>
          </a:prstGeom>
          <a:noFill/>
          <a:ln/>
        </p:spPr>
        <p:txBody>
          <a:bodyPr wrap="square" lIns="0" tIns="0" rIns="0" bIns="0" rtlCol="0" anchor="t"/>
          <a:lstStyle/>
          <a:p>
            <a:pPr algn="r" indent="0" marL="0">
              <a:lnSpc>
                <a:spcPts val="1900"/>
              </a:lnSpc>
              <a:buNone/>
            </a:pPr>
            <a:r>
              <a:rPr lang="en-US" sz="1200" dirty="0">
                <a:solidFill>
                  <a:srgbClr val="000000"/>
                </a:solidFill>
                <a:latin typeface="Instrument Sans Medium" pitchFamily="34" charset="0"/>
                <a:ea typeface="Instrument Sans Medium" pitchFamily="34" charset="-122"/>
                <a:cs typeface="Instrument Sans Medium" pitchFamily="34" charset="-120"/>
              </a:rPr>
              <a:t>Multi-region deployment, localization support, enhanced security protocols.</a:t>
            </a:r>
            <a:endParaRPr lang="en-US" sz="1200" dirty="0"/>
          </a:p>
        </p:txBody>
      </p:sp>
      <p:sp>
        <p:nvSpPr>
          <p:cNvPr id="31" name="Text 29"/>
          <p:cNvSpPr/>
          <p:nvPr/>
        </p:nvSpPr>
        <p:spPr>
          <a:xfrm>
            <a:off x="9355812" y="1985724"/>
            <a:ext cx="2823210" cy="287179"/>
          </a:xfrm>
          <a:prstGeom prst="rect">
            <a:avLst/>
          </a:prstGeom>
          <a:noFill/>
          <a:ln/>
        </p:spPr>
        <p:txBody>
          <a:bodyPr wrap="none" lIns="0" tIns="0" rIns="0" bIns="0" rtlCol="0" anchor="t"/>
          <a:lstStyle/>
          <a:p>
            <a:pPr algn="ctr" indent="0" marL="0">
              <a:lnSpc>
                <a:spcPts val="2250"/>
              </a:lnSpc>
              <a:buNone/>
            </a:pPr>
            <a:r>
              <a:rPr lang="en-US" sz="1800" dirty="0">
                <a:solidFill>
                  <a:srgbClr val="505468"/>
                </a:solidFill>
                <a:latin typeface="Instrument Sans Semi Bold" pitchFamily="34" charset="0"/>
                <a:ea typeface="Instrument Sans Semi Bold" pitchFamily="34" charset="-122"/>
                <a:cs typeface="Instrument Sans Semi Bold" pitchFamily="34" charset="-120"/>
              </a:rPr>
              <a:t>Current Status Dashboard</a:t>
            </a:r>
            <a:endParaRPr lang="en-US" sz="1800" dirty="0"/>
          </a:p>
        </p:txBody>
      </p:sp>
      <p:sp>
        <p:nvSpPr>
          <p:cNvPr id="32" name="Text 30"/>
          <p:cNvSpPr/>
          <p:nvPr/>
        </p:nvSpPr>
        <p:spPr>
          <a:xfrm>
            <a:off x="7509629" y="2521744"/>
            <a:ext cx="3162062" cy="505420"/>
          </a:xfrm>
          <a:prstGeom prst="rect">
            <a:avLst/>
          </a:prstGeom>
          <a:noFill/>
          <a:ln/>
        </p:spPr>
        <p:txBody>
          <a:bodyPr wrap="none" lIns="0" tIns="0" rIns="0" bIns="0" rtlCol="0" anchor="t"/>
          <a:lstStyle/>
          <a:p>
            <a:pPr algn="ctr" indent="0" marL="0">
              <a:lnSpc>
                <a:spcPts val="3950"/>
              </a:lnSpc>
              <a:buNone/>
            </a:pPr>
            <a:r>
              <a:rPr lang="en-US" sz="3950" dirty="0">
                <a:solidFill>
                  <a:srgbClr val="000000"/>
                </a:solidFill>
                <a:latin typeface="Instrument Sans Semi Bold" pitchFamily="34" charset="0"/>
                <a:ea typeface="Instrument Sans Semi Bold" pitchFamily="34" charset="-122"/>
                <a:cs typeface="Instrument Sans Semi Bold" pitchFamily="34" charset="-120"/>
              </a:rPr>
              <a:t>95%</a:t>
            </a:r>
            <a:endParaRPr lang="en-US" sz="3950" dirty="0"/>
          </a:p>
        </p:txBody>
      </p:sp>
      <p:sp>
        <p:nvSpPr>
          <p:cNvPr id="33" name="Text 31"/>
          <p:cNvSpPr/>
          <p:nvPr/>
        </p:nvSpPr>
        <p:spPr>
          <a:xfrm>
            <a:off x="8133278" y="3218498"/>
            <a:ext cx="1914763" cy="239316"/>
          </a:xfrm>
          <a:prstGeom prst="rect">
            <a:avLst/>
          </a:prstGeom>
          <a:noFill/>
          <a:ln/>
        </p:spPr>
        <p:txBody>
          <a:bodyPr wrap="none" lIns="0" tIns="0" rIns="0" bIns="0" rtlCol="0" anchor="t"/>
          <a:lstStyle/>
          <a:p>
            <a:pPr algn="ctr" indent="0" marL="0">
              <a:lnSpc>
                <a:spcPts val="1850"/>
              </a:lnSpc>
              <a:buNone/>
            </a:pPr>
            <a:r>
              <a:rPr lang="en-US" sz="1500" dirty="0">
                <a:solidFill>
                  <a:srgbClr val="000000"/>
                </a:solidFill>
                <a:latin typeface="Instrument Sans Semi Bold" pitchFamily="34" charset="0"/>
                <a:ea typeface="Instrument Sans Semi Bold" pitchFamily="34" charset="-122"/>
                <a:cs typeface="Instrument Sans Semi Bold" pitchFamily="34" charset="-120"/>
              </a:rPr>
              <a:t>Uptime</a:t>
            </a:r>
            <a:endParaRPr lang="en-US" sz="1500" dirty="0"/>
          </a:p>
        </p:txBody>
      </p:sp>
      <p:sp>
        <p:nvSpPr>
          <p:cNvPr id="34" name="Text 32"/>
          <p:cNvSpPr/>
          <p:nvPr/>
        </p:nvSpPr>
        <p:spPr>
          <a:xfrm>
            <a:off x="7509629" y="3610928"/>
            <a:ext cx="3162062" cy="490299"/>
          </a:xfrm>
          <a:prstGeom prst="rect">
            <a:avLst/>
          </a:prstGeom>
          <a:noFill/>
          <a:ln/>
        </p:spPr>
        <p:txBody>
          <a:bodyPr wrap="square" lIns="0" tIns="0" rIns="0" bIns="0" rtlCol="0" anchor="t"/>
          <a:lstStyle/>
          <a:p>
            <a:pPr algn="ctr" indent="0" marL="0">
              <a:lnSpc>
                <a:spcPts val="1900"/>
              </a:lnSpc>
              <a:buNone/>
            </a:pPr>
            <a:r>
              <a:rPr lang="en-US" sz="1200" dirty="0">
                <a:solidFill>
                  <a:srgbClr val="000000"/>
                </a:solidFill>
                <a:latin typeface="Instrument Sans Medium" pitchFamily="34" charset="0"/>
                <a:ea typeface="Instrument Sans Medium" pitchFamily="34" charset="-122"/>
                <a:cs typeface="Instrument Sans Medium" pitchFamily="34" charset="-120"/>
              </a:rPr>
              <a:t>Overall system availability and reliability, exceeding target SLAs.</a:t>
            </a:r>
            <a:endParaRPr lang="en-US" sz="1200" dirty="0"/>
          </a:p>
        </p:txBody>
      </p:sp>
      <p:sp>
        <p:nvSpPr>
          <p:cNvPr id="35" name="Text 33"/>
          <p:cNvSpPr/>
          <p:nvPr/>
        </p:nvSpPr>
        <p:spPr>
          <a:xfrm>
            <a:off x="10863143" y="2521744"/>
            <a:ext cx="3162181" cy="505420"/>
          </a:xfrm>
          <a:prstGeom prst="rect">
            <a:avLst/>
          </a:prstGeom>
          <a:noFill/>
          <a:ln/>
        </p:spPr>
        <p:txBody>
          <a:bodyPr wrap="none" lIns="0" tIns="0" rIns="0" bIns="0" rtlCol="0" anchor="t"/>
          <a:lstStyle/>
          <a:p>
            <a:pPr algn="ctr" indent="0" marL="0">
              <a:lnSpc>
                <a:spcPts val="3950"/>
              </a:lnSpc>
              <a:buNone/>
            </a:pPr>
            <a:r>
              <a:rPr lang="en-US" sz="3950" dirty="0">
                <a:solidFill>
                  <a:srgbClr val="000000"/>
                </a:solidFill>
                <a:latin typeface="Instrument Sans Semi Bold" pitchFamily="34" charset="0"/>
                <a:ea typeface="Instrument Sans Semi Bold" pitchFamily="34" charset="-122"/>
                <a:cs typeface="Instrument Sans Semi Bold" pitchFamily="34" charset="-120"/>
              </a:rPr>
              <a:t>20K</a:t>
            </a:r>
            <a:endParaRPr lang="en-US" sz="3950" dirty="0"/>
          </a:p>
        </p:txBody>
      </p:sp>
      <p:sp>
        <p:nvSpPr>
          <p:cNvPr id="36" name="Text 34"/>
          <p:cNvSpPr/>
          <p:nvPr/>
        </p:nvSpPr>
        <p:spPr>
          <a:xfrm>
            <a:off x="11486793" y="3218498"/>
            <a:ext cx="1914763" cy="239316"/>
          </a:xfrm>
          <a:prstGeom prst="rect">
            <a:avLst/>
          </a:prstGeom>
          <a:noFill/>
          <a:ln/>
        </p:spPr>
        <p:txBody>
          <a:bodyPr wrap="none" lIns="0" tIns="0" rIns="0" bIns="0" rtlCol="0" anchor="t"/>
          <a:lstStyle/>
          <a:p>
            <a:pPr algn="ctr" indent="0" marL="0">
              <a:lnSpc>
                <a:spcPts val="1850"/>
              </a:lnSpc>
              <a:buNone/>
            </a:pPr>
            <a:r>
              <a:rPr lang="en-US" sz="1500" dirty="0">
                <a:solidFill>
                  <a:srgbClr val="000000"/>
                </a:solidFill>
                <a:latin typeface="Instrument Sans Semi Bold" pitchFamily="34" charset="0"/>
                <a:ea typeface="Instrument Sans Semi Bold" pitchFamily="34" charset="-122"/>
                <a:cs typeface="Instrument Sans Semi Bold" pitchFamily="34" charset="-120"/>
              </a:rPr>
              <a:t>Active Users</a:t>
            </a:r>
            <a:endParaRPr lang="en-US" sz="1500" dirty="0"/>
          </a:p>
        </p:txBody>
      </p:sp>
      <p:sp>
        <p:nvSpPr>
          <p:cNvPr id="37" name="Text 35"/>
          <p:cNvSpPr/>
          <p:nvPr/>
        </p:nvSpPr>
        <p:spPr>
          <a:xfrm>
            <a:off x="10863143" y="3610928"/>
            <a:ext cx="3162181" cy="490299"/>
          </a:xfrm>
          <a:prstGeom prst="rect">
            <a:avLst/>
          </a:prstGeom>
          <a:noFill/>
          <a:ln/>
        </p:spPr>
        <p:txBody>
          <a:bodyPr wrap="square" lIns="0" tIns="0" rIns="0" bIns="0" rtlCol="0" anchor="t"/>
          <a:lstStyle/>
          <a:p>
            <a:pPr algn="ctr" indent="0" marL="0">
              <a:lnSpc>
                <a:spcPts val="1900"/>
              </a:lnSpc>
              <a:buNone/>
            </a:pPr>
            <a:r>
              <a:rPr lang="en-US" sz="1200" dirty="0">
                <a:solidFill>
                  <a:srgbClr val="000000"/>
                </a:solidFill>
                <a:latin typeface="Instrument Sans Medium" pitchFamily="34" charset="0"/>
                <a:ea typeface="Instrument Sans Medium" pitchFamily="34" charset="-122"/>
                <a:cs typeface="Instrument Sans Medium" pitchFamily="34" charset="-120"/>
              </a:rPr>
              <a:t>Daily active user count, showing consistent growth since last quarter.</a:t>
            </a:r>
            <a:endParaRPr lang="en-US" sz="1200" dirty="0"/>
          </a:p>
        </p:txBody>
      </p:sp>
      <p:sp>
        <p:nvSpPr>
          <p:cNvPr id="38" name="Text 36"/>
          <p:cNvSpPr/>
          <p:nvPr/>
        </p:nvSpPr>
        <p:spPr>
          <a:xfrm>
            <a:off x="7509629" y="4484132"/>
            <a:ext cx="3162062" cy="505420"/>
          </a:xfrm>
          <a:prstGeom prst="rect">
            <a:avLst/>
          </a:prstGeom>
          <a:noFill/>
          <a:ln/>
        </p:spPr>
        <p:txBody>
          <a:bodyPr wrap="none" lIns="0" tIns="0" rIns="0" bIns="0" rtlCol="0" anchor="t"/>
          <a:lstStyle/>
          <a:p>
            <a:pPr algn="ctr" indent="0" marL="0">
              <a:lnSpc>
                <a:spcPts val="3950"/>
              </a:lnSpc>
              <a:buNone/>
            </a:pPr>
            <a:r>
              <a:rPr lang="en-US" sz="3950" dirty="0">
                <a:solidFill>
                  <a:srgbClr val="000000"/>
                </a:solidFill>
                <a:latin typeface="Instrument Sans Semi Bold" pitchFamily="34" charset="0"/>
                <a:ea typeface="Instrument Sans Semi Bold" pitchFamily="34" charset="-122"/>
                <a:cs typeface="Instrument Sans Semi Bold" pitchFamily="34" charset="-120"/>
              </a:rPr>
              <a:t>1.2s</a:t>
            </a:r>
            <a:endParaRPr lang="en-US" sz="3950" dirty="0"/>
          </a:p>
        </p:txBody>
      </p:sp>
      <p:sp>
        <p:nvSpPr>
          <p:cNvPr id="39" name="Text 37"/>
          <p:cNvSpPr/>
          <p:nvPr/>
        </p:nvSpPr>
        <p:spPr>
          <a:xfrm>
            <a:off x="8133278" y="5180886"/>
            <a:ext cx="1914763" cy="239316"/>
          </a:xfrm>
          <a:prstGeom prst="rect">
            <a:avLst/>
          </a:prstGeom>
          <a:noFill/>
          <a:ln/>
        </p:spPr>
        <p:txBody>
          <a:bodyPr wrap="none" lIns="0" tIns="0" rIns="0" bIns="0" rtlCol="0" anchor="t"/>
          <a:lstStyle/>
          <a:p>
            <a:pPr algn="ctr" indent="0" marL="0">
              <a:lnSpc>
                <a:spcPts val="1850"/>
              </a:lnSpc>
              <a:buNone/>
            </a:pPr>
            <a:r>
              <a:rPr lang="en-US" sz="1500" dirty="0">
                <a:solidFill>
                  <a:srgbClr val="000000"/>
                </a:solidFill>
                <a:latin typeface="Instrument Sans Semi Bold" pitchFamily="34" charset="0"/>
                <a:ea typeface="Instrument Sans Semi Bold" pitchFamily="34" charset="-122"/>
                <a:cs typeface="Instrument Sans Semi Bold" pitchFamily="34" charset="-120"/>
              </a:rPr>
              <a:t>Avg. Response</a:t>
            </a:r>
            <a:endParaRPr lang="en-US" sz="1500" dirty="0"/>
          </a:p>
        </p:txBody>
      </p:sp>
      <p:sp>
        <p:nvSpPr>
          <p:cNvPr id="40" name="Text 38"/>
          <p:cNvSpPr/>
          <p:nvPr/>
        </p:nvSpPr>
        <p:spPr>
          <a:xfrm>
            <a:off x="7509629" y="5573316"/>
            <a:ext cx="3162062" cy="490299"/>
          </a:xfrm>
          <a:prstGeom prst="rect">
            <a:avLst/>
          </a:prstGeom>
          <a:noFill/>
          <a:ln/>
        </p:spPr>
        <p:txBody>
          <a:bodyPr wrap="square" lIns="0" tIns="0" rIns="0" bIns="0" rtlCol="0" anchor="t"/>
          <a:lstStyle/>
          <a:p>
            <a:pPr algn="ctr" indent="0" marL="0">
              <a:lnSpc>
                <a:spcPts val="1900"/>
              </a:lnSpc>
              <a:buNone/>
            </a:pPr>
            <a:r>
              <a:rPr lang="en-US" sz="1200" dirty="0">
                <a:solidFill>
                  <a:srgbClr val="000000"/>
                </a:solidFill>
                <a:latin typeface="Instrument Sans Medium" pitchFamily="34" charset="0"/>
                <a:ea typeface="Instrument Sans Medium" pitchFamily="34" charset="-122"/>
                <a:cs typeface="Instrument Sans Medium" pitchFamily="34" charset="-120"/>
              </a:rPr>
              <a:t>Average API response time, critical for user experience.</a:t>
            </a:r>
            <a:endParaRPr lang="en-US" sz="1200" dirty="0"/>
          </a:p>
        </p:txBody>
      </p:sp>
      <p:sp>
        <p:nvSpPr>
          <p:cNvPr id="41" name="Text 39"/>
          <p:cNvSpPr/>
          <p:nvPr/>
        </p:nvSpPr>
        <p:spPr>
          <a:xfrm>
            <a:off x="10863143" y="4484132"/>
            <a:ext cx="3162181" cy="505420"/>
          </a:xfrm>
          <a:prstGeom prst="rect">
            <a:avLst/>
          </a:prstGeom>
          <a:noFill/>
          <a:ln/>
        </p:spPr>
        <p:txBody>
          <a:bodyPr wrap="none" lIns="0" tIns="0" rIns="0" bIns="0" rtlCol="0" anchor="t"/>
          <a:lstStyle/>
          <a:p>
            <a:pPr algn="ctr" indent="0" marL="0">
              <a:lnSpc>
                <a:spcPts val="3950"/>
              </a:lnSpc>
              <a:buNone/>
            </a:pPr>
            <a:r>
              <a:rPr lang="en-US" sz="3950" dirty="0">
                <a:solidFill>
                  <a:srgbClr val="000000"/>
                </a:solidFill>
                <a:latin typeface="Instrument Sans Semi Bold" pitchFamily="34" charset="0"/>
                <a:ea typeface="Instrument Sans Semi Bold" pitchFamily="34" charset="-122"/>
                <a:cs typeface="Instrument Sans Semi Bold" pitchFamily="34" charset="-120"/>
              </a:rPr>
              <a:t>&lt;1%</a:t>
            </a:r>
            <a:endParaRPr lang="en-US" sz="3950" dirty="0"/>
          </a:p>
        </p:txBody>
      </p:sp>
      <p:sp>
        <p:nvSpPr>
          <p:cNvPr id="42" name="Text 40"/>
          <p:cNvSpPr/>
          <p:nvPr/>
        </p:nvSpPr>
        <p:spPr>
          <a:xfrm>
            <a:off x="11486793" y="5180886"/>
            <a:ext cx="1914763" cy="239316"/>
          </a:xfrm>
          <a:prstGeom prst="rect">
            <a:avLst/>
          </a:prstGeom>
          <a:noFill/>
          <a:ln/>
        </p:spPr>
        <p:txBody>
          <a:bodyPr wrap="none" lIns="0" tIns="0" rIns="0" bIns="0" rtlCol="0" anchor="t"/>
          <a:lstStyle/>
          <a:p>
            <a:pPr algn="ctr" indent="0" marL="0">
              <a:lnSpc>
                <a:spcPts val="1850"/>
              </a:lnSpc>
              <a:buNone/>
            </a:pPr>
            <a:r>
              <a:rPr lang="en-US" sz="1500" dirty="0">
                <a:solidFill>
                  <a:srgbClr val="000000"/>
                </a:solidFill>
                <a:latin typeface="Instrument Sans Semi Bold" pitchFamily="34" charset="0"/>
                <a:ea typeface="Instrument Sans Semi Bold" pitchFamily="34" charset="-122"/>
                <a:cs typeface="Instrument Sans Semi Bold" pitchFamily="34" charset="-120"/>
              </a:rPr>
              <a:t>Bug Rate</a:t>
            </a:r>
            <a:endParaRPr lang="en-US" sz="1500" dirty="0"/>
          </a:p>
        </p:txBody>
      </p:sp>
      <p:sp>
        <p:nvSpPr>
          <p:cNvPr id="43" name="Text 41"/>
          <p:cNvSpPr/>
          <p:nvPr/>
        </p:nvSpPr>
        <p:spPr>
          <a:xfrm>
            <a:off x="10863143" y="5573316"/>
            <a:ext cx="3162181" cy="490299"/>
          </a:xfrm>
          <a:prstGeom prst="rect">
            <a:avLst/>
          </a:prstGeom>
          <a:noFill/>
          <a:ln/>
        </p:spPr>
        <p:txBody>
          <a:bodyPr wrap="square" lIns="0" tIns="0" rIns="0" bIns="0" rtlCol="0" anchor="t"/>
          <a:lstStyle/>
          <a:p>
            <a:pPr algn="ctr" indent="0" marL="0">
              <a:lnSpc>
                <a:spcPts val="1900"/>
              </a:lnSpc>
              <a:buNone/>
            </a:pPr>
            <a:r>
              <a:rPr lang="en-US" sz="1200" dirty="0">
                <a:solidFill>
                  <a:srgbClr val="000000"/>
                </a:solidFill>
                <a:latin typeface="Instrument Sans Medium" pitchFamily="34" charset="0"/>
                <a:ea typeface="Instrument Sans Medium" pitchFamily="34" charset="-122"/>
                <a:cs typeface="Instrument Sans Medium" pitchFamily="34" charset="-120"/>
              </a:rPr>
              <a:t>Critical bug reports per 1,000 lines of code, indicating robust QA.</a:t>
            </a:r>
            <a:endParaRPr lang="en-US" sz="1200" dirty="0"/>
          </a:p>
        </p:txBody>
      </p:sp>
      <p:sp>
        <p:nvSpPr>
          <p:cNvPr id="44" name="Text 42"/>
          <p:cNvSpPr/>
          <p:nvPr/>
        </p:nvSpPr>
        <p:spPr>
          <a:xfrm>
            <a:off x="7509629" y="6235898"/>
            <a:ext cx="6515695" cy="1225748"/>
          </a:xfrm>
          <a:prstGeom prst="rect">
            <a:avLst/>
          </a:prstGeom>
          <a:noFill/>
          <a:ln/>
        </p:spPr>
        <p:txBody>
          <a:bodyPr wrap="square" lIns="0" tIns="0" rIns="0" bIns="0" rtlCol="0" anchor="t"/>
          <a:lstStyle/>
          <a:p>
            <a:pPr algn="l" indent="0" marL="0">
              <a:lnSpc>
                <a:spcPts val="1900"/>
              </a:lnSpc>
              <a:buNone/>
            </a:pPr>
            <a:r>
              <a:rPr lang="en-US" sz="1200" dirty="0">
                <a:solidFill>
                  <a:srgbClr val="000000"/>
                </a:solidFill>
                <a:latin typeface="Instrument Sans Medium" pitchFamily="34" charset="0"/>
                <a:ea typeface="Instrument Sans Medium" pitchFamily="34" charset="-122"/>
                <a:cs typeface="Instrument Sans Medium" pitchFamily="34" charset="-120"/>
              </a:rPr>
              <a:t>Dashboard-style panels summarize current statuses, key performance indicators (KPIs), and critical metrics, providing instant insights. The inclusion of charts (bar, line, pie) and intuitive iconography further enhances data comprehension. This layout is perfect for showcasing a product feature rollout timeline alongside real-time usage stats, giving stakeholders a holistic view of both progress and performance.</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896541"/>
            <a:ext cx="13042821" cy="1240155"/>
          </a:xfrm>
          <a:prstGeom prst="rect">
            <a:avLst/>
          </a:prstGeom>
          <a:noFill/>
          <a:ln/>
        </p:spPr>
        <p:txBody>
          <a:bodyPr wrap="square" lIns="0" tIns="0" rIns="0" bIns="0" rtlCol="0" anchor="t"/>
          <a:lstStyle/>
          <a:p>
            <a:pPr algn="ctr" indent="0" marL="0">
              <a:lnSpc>
                <a:spcPts val="4850"/>
              </a:lnSpc>
              <a:buNone/>
            </a:pPr>
            <a:r>
              <a:rPr lang="en-US" sz="3900" dirty="0">
                <a:solidFill>
                  <a:srgbClr val="505468"/>
                </a:solidFill>
                <a:latin typeface="Instrument Sans Semi Bold" pitchFamily="34" charset="0"/>
                <a:ea typeface="Instrument Sans Semi Bold" pitchFamily="34" charset="-122"/>
                <a:cs typeface="Instrument Sans Semi Bold" pitchFamily="34" charset="-120"/>
              </a:rPr>
              <a:t>Final Slide:</a:t>
            </a:r>
            <a:pPr algn="ctr" indent="0" marL="0">
              <a:lnSpc>
                <a:spcPts val="4850"/>
              </a:lnSpc>
              <a:buNone/>
            </a:pPr>
            <a:r>
              <a:rPr lang="en-US" sz="3900" dirty="0">
                <a:solidFill>
                  <a:srgbClr val="505468"/>
                </a:solidFill>
                <a:latin typeface="Instrument Sans Semi Bold" pitchFamily="34" charset="0"/>
                <a:ea typeface="Instrument Sans Semi Bold" pitchFamily="34" charset="-122"/>
                <a:cs typeface="Instrument Sans Semi Bold" pitchFamily="34" charset="-120"/>
              </a:rPr>
              <a:t> Why This Template Works for Tech Programs</a:t>
            </a:r>
            <a:endParaRPr lang="en-US" sz="3900" dirty="0"/>
          </a:p>
        </p:txBody>
      </p:sp>
      <p:sp>
        <p:nvSpPr>
          <p:cNvPr id="3" name="Shape 1"/>
          <p:cNvSpPr/>
          <p:nvPr/>
        </p:nvSpPr>
        <p:spPr>
          <a:xfrm>
            <a:off x="793790" y="2533531"/>
            <a:ext cx="6422231" cy="2141815"/>
          </a:xfrm>
          <a:prstGeom prst="roundRect">
            <a:avLst>
              <a:gd name="adj" fmla="val 5123"/>
            </a:avLst>
          </a:prstGeom>
          <a:solidFill>
            <a:srgbClr val="E2E3E9">
              <a:alpha val="95000"/>
            </a:srgbClr>
          </a:solidFill>
          <a:ln w="22860">
            <a:solidFill>
              <a:srgbClr val="C8C9CF"/>
            </a:solidFill>
            <a:prstDash val="solid"/>
          </a:ln>
        </p:spPr>
      </p:sp>
      <p:pic>
        <p:nvPicPr>
          <p:cNvPr id="4" name="Image 0" descr="preencoded.png">    </p:cNvPr>
          <p:cNvPicPr>
            <a:picLocks noChangeAspect="1"/>
          </p:cNvPicPr>
          <p:nvPr/>
        </p:nvPicPr>
        <p:blipFill>
          <a:blip r:embed="rId1"/>
          <a:stretch>
            <a:fillRect/>
          </a:stretch>
        </p:blipFill>
        <p:spPr>
          <a:xfrm>
            <a:off x="770930" y="2533531"/>
            <a:ext cx="91440" cy="2141815"/>
          </a:xfrm>
          <a:prstGeom prst="rect">
            <a:avLst/>
          </a:prstGeom>
        </p:spPr>
      </p:pic>
      <p:sp>
        <p:nvSpPr>
          <p:cNvPr id="5" name="Text 2"/>
          <p:cNvSpPr/>
          <p:nvPr/>
        </p:nvSpPr>
        <p:spPr>
          <a:xfrm>
            <a:off x="1083588" y="2754749"/>
            <a:ext cx="3918823" cy="310158"/>
          </a:xfrm>
          <a:prstGeom prst="rect">
            <a:avLst/>
          </a:prstGeom>
          <a:noFill/>
          <a:ln/>
        </p:spPr>
        <p:txBody>
          <a:bodyPr wrap="none" lIns="0" tIns="0" rIns="0" bIns="0" rtlCol="0" anchor="t"/>
          <a:lstStyle/>
          <a:p>
            <a:pPr algn="l" indent="0" marL="0">
              <a:lnSpc>
                <a:spcPts val="2400"/>
              </a:lnSpc>
              <a:buNone/>
            </a:pPr>
            <a:r>
              <a:rPr lang="en-US" sz="1950" dirty="0">
                <a:solidFill>
                  <a:srgbClr val="000000"/>
                </a:solidFill>
                <a:latin typeface="Instrument Sans Semi Bold" pitchFamily="34" charset="0"/>
                <a:ea typeface="Instrument Sans Semi Bold" pitchFamily="34" charset="-122"/>
                <a:cs typeface="Instrument Sans Semi Bold" pitchFamily="34" charset="-120"/>
              </a:rPr>
              <a:t>Information Density Meets Clarity</a:t>
            </a:r>
            <a:endParaRPr lang="en-US" sz="1950" dirty="0"/>
          </a:p>
        </p:txBody>
      </p:sp>
      <p:sp>
        <p:nvSpPr>
          <p:cNvPr id="6" name="Text 3"/>
          <p:cNvSpPr/>
          <p:nvPr/>
        </p:nvSpPr>
        <p:spPr>
          <a:xfrm>
            <a:off x="1083588" y="3183969"/>
            <a:ext cx="5911215" cy="1270159"/>
          </a:xfrm>
          <a:prstGeom prst="rect">
            <a:avLst/>
          </a:prstGeom>
          <a:noFill/>
          <a:ln/>
        </p:spPr>
        <p:txBody>
          <a:bodyPr wrap="square" lIns="0" tIns="0" rIns="0" bIns="0" rtlCol="0" anchor="t"/>
          <a:lstStyle/>
          <a:p>
            <a:pPr algn="l" indent="0" marL="0">
              <a:lnSpc>
                <a:spcPts val="2500"/>
              </a:lnSpc>
              <a:buNone/>
            </a:pPr>
            <a:r>
              <a:rPr lang="en-US" sz="1550" dirty="0">
                <a:solidFill>
                  <a:srgbClr val="000000"/>
                </a:solidFill>
                <a:latin typeface="Instrument Sans Medium" pitchFamily="34" charset="0"/>
                <a:ea typeface="Instrument Sans Medium" pitchFamily="34" charset="-122"/>
                <a:cs typeface="Instrument Sans Medium" pitchFamily="34" charset="-120"/>
              </a:rPr>
              <a:t>This template strikes a perfect balance, allowing you to include extensive information without sacrificing visual appeal or readability. Its clean design principles prevent clutter, even on the most data-rich slides.</a:t>
            </a:r>
            <a:endParaRPr lang="en-US" sz="1550" dirty="0"/>
          </a:p>
        </p:txBody>
      </p:sp>
      <p:sp>
        <p:nvSpPr>
          <p:cNvPr id="7" name="Shape 4"/>
          <p:cNvSpPr/>
          <p:nvPr/>
        </p:nvSpPr>
        <p:spPr>
          <a:xfrm>
            <a:off x="7414379" y="2533531"/>
            <a:ext cx="6422231" cy="2141815"/>
          </a:xfrm>
          <a:prstGeom prst="roundRect">
            <a:avLst>
              <a:gd name="adj" fmla="val 5123"/>
            </a:avLst>
          </a:prstGeom>
          <a:solidFill>
            <a:srgbClr val="E2E3E9">
              <a:alpha val="95000"/>
            </a:srgbClr>
          </a:solidFill>
          <a:ln w="22860">
            <a:solidFill>
              <a:srgbClr val="C8C9CF"/>
            </a:solidFill>
            <a:prstDash val="solid"/>
          </a:ln>
        </p:spPr>
      </p:sp>
      <p:pic>
        <p:nvPicPr>
          <p:cNvPr id="8" name="Image 1" descr="preencoded.png">    </p:cNvPr>
          <p:cNvPicPr>
            <a:picLocks noChangeAspect="1"/>
          </p:cNvPicPr>
          <p:nvPr/>
        </p:nvPicPr>
        <p:blipFill>
          <a:blip r:embed="rId2"/>
          <a:stretch>
            <a:fillRect/>
          </a:stretch>
        </p:blipFill>
        <p:spPr>
          <a:xfrm>
            <a:off x="7391519" y="2533531"/>
            <a:ext cx="91440" cy="2141815"/>
          </a:xfrm>
          <a:prstGeom prst="rect">
            <a:avLst/>
          </a:prstGeom>
        </p:spPr>
      </p:pic>
      <p:sp>
        <p:nvSpPr>
          <p:cNvPr id="9" name="Text 5"/>
          <p:cNvSpPr/>
          <p:nvPr/>
        </p:nvSpPr>
        <p:spPr>
          <a:xfrm>
            <a:off x="7704177" y="2754749"/>
            <a:ext cx="3474363" cy="310158"/>
          </a:xfrm>
          <a:prstGeom prst="rect">
            <a:avLst/>
          </a:prstGeom>
          <a:noFill/>
          <a:ln/>
        </p:spPr>
        <p:txBody>
          <a:bodyPr wrap="none" lIns="0" tIns="0" rIns="0" bIns="0" rtlCol="0" anchor="t"/>
          <a:lstStyle/>
          <a:p>
            <a:pPr algn="l" indent="0" marL="0">
              <a:lnSpc>
                <a:spcPts val="2400"/>
              </a:lnSpc>
              <a:buNone/>
            </a:pPr>
            <a:r>
              <a:rPr lang="en-US" sz="1950" dirty="0">
                <a:solidFill>
                  <a:srgbClr val="000000"/>
                </a:solidFill>
                <a:latin typeface="Instrument Sans Semi Bold" pitchFamily="34" charset="0"/>
                <a:ea typeface="Instrument Sans Semi Bold" pitchFamily="34" charset="-122"/>
                <a:cs typeface="Instrument Sans Semi Bold" pitchFamily="34" charset="-120"/>
              </a:rPr>
              <a:t>Versatile Data Representation</a:t>
            </a:r>
            <a:endParaRPr lang="en-US" sz="1950" dirty="0"/>
          </a:p>
        </p:txBody>
      </p:sp>
      <p:sp>
        <p:nvSpPr>
          <p:cNvPr id="10" name="Text 6"/>
          <p:cNvSpPr/>
          <p:nvPr/>
        </p:nvSpPr>
        <p:spPr>
          <a:xfrm>
            <a:off x="7704177" y="3183969"/>
            <a:ext cx="5911215" cy="1270159"/>
          </a:xfrm>
          <a:prstGeom prst="rect">
            <a:avLst/>
          </a:prstGeom>
          <a:noFill/>
          <a:ln/>
        </p:spPr>
        <p:txBody>
          <a:bodyPr wrap="square" lIns="0" tIns="0" rIns="0" bIns="0" rtlCol="0" anchor="t"/>
          <a:lstStyle/>
          <a:p>
            <a:pPr algn="l" indent="0" marL="0">
              <a:lnSpc>
                <a:spcPts val="2500"/>
              </a:lnSpc>
              <a:buNone/>
            </a:pPr>
            <a:r>
              <a:rPr lang="en-US" sz="1550" dirty="0">
                <a:solidFill>
                  <a:srgbClr val="000000"/>
                </a:solidFill>
                <a:latin typeface="Instrument Sans Medium" pitchFamily="34" charset="0"/>
                <a:ea typeface="Instrument Sans Medium" pitchFamily="34" charset="-122"/>
                <a:cs typeface="Instrument Sans Medium" pitchFamily="34" charset="-120"/>
              </a:rPr>
              <a:t>From side-by-side comparisons and intricate process flows to historical timelines and real-time dashboards, this template supports a diverse range of data types, making it adaptable for various technical presentations.</a:t>
            </a:r>
            <a:endParaRPr lang="en-US" sz="1550" dirty="0"/>
          </a:p>
        </p:txBody>
      </p:sp>
      <p:sp>
        <p:nvSpPr>
          <p:cNvPr id="11" name="Shape 7"/>
          <p:cNvSpPr/>
          <p:nvPr/>
        </p:nvSpPr>
        <p:spPr>
          <a:xfrm>
            <a:off x="793790" y="4873704"/>
            <a:ext cx="6422231" cy="2459355"/>
          </a:xfrm>
          <a:prstGeom prst="roundRect">
            <a:avLst>
              <a:gd name="adj" fmla="val 4462"/>
            </a:avLst>
          </a:prstGeom>
          <a:solidFill>
            <a:srgbClr val="E2E3E9">
              <a:alpha val="95000"/>
            </a:srgbClr>
          </a:solidFill>
          <a:ln w="22860">
            <a:solidFill>
              <a:srgbClr val="C8C9CF"/>
            </a:solidFill>
            <a:prstDash val="solid"/>
          </a:ln>
        </p:spPr>
      </p:sp>
      <p:pic>
        <p:nvPicPr>
          <p:cNvPr id="12" name="Image 2" descr="preencoded.png">    </p:cNvPr>
          <p:cNvPicPr>
            <a:picLocks noChangeAspect="1"/>
          </p:cNvPicPr>
          <p:nvPr/>
        </p:nvPicPr>
        <p:blipFill>
          <a:blip r:embed="rId3"/>
          <a:stretch>
            <a:fillRect/>
          </a:stretch>
        </p:blipFill>
        <p:spPr>
          <a:xfrm>
            <a:off x="770930" y="4873704"/>
            <a:ext cx="91440" cy="2459355"/>
          </a:xfrm>
          <a:prstGeom prst="rect">
            <a:avLst/>
          </a:prstGeom>
        </p:spPr>
      </p:pic>
      <p:sp>
        <p:nvSpPr>
          <p:cNvPr id="13" name="Text 8"/>
          <p:cNvSpPr/>
          <p:nvPr/>
        </p:nvSpPr>
        <p:spPr>
          <a:xfrm>
            <a:off x="1083588" y="5094923"/>
            <a:ext cx="2880122" cy="310158"/>
          </a:xfrm>
          <a:prstGeom prst="rect">
            <a:avLst/>
          </a:prstGeom>
          <a:noFill/>
          <a:ln/>
        </p:spPr>
        <p:txBody>
          <a:bodyPr wrap="none" lIns="0" tIns="0" rIns="0" bIns="0" rtlCol="0" anchor="t"/>
          <a:lstStyle/>
          <a:p>
            <a:pPr algn="l" indent="0" marL="0">
              <a:lnSpc>
                <a:spcPts val="2400"/>
              </a:lnSpc>
              <a:buNone/>
            </a:pPr>
            <a:r>
              <a:rPr lang="en-US" sz="1950" dirty="0">
                <a:solidFill>
                  <a:srgbClr val="000000"/>
                </a:solidFill>
                <a:latin typeface="Instrument Sans Semi Bold" pitchFamily="34" charset="0"/>
                <a:ea typeface="Instrument Sans Semi Bold" pitchFamily="34" charset="-122"/>
                <a:cs typeface="Instrument Sans Semi Bold" pitchFamily="34" charset="-120"/>
              </a:rPr>
              <a:t>Seamless Customization</a:t>
            </a:r>
            <a:endParaRPr lang="en-US" sz="1950" dirty="0"/>
          </a:p>
        </p:txBody>
      </p:sp>
      <p:sp>
        <p:nvSpPr>
          <p:cNvPr id="14" name="Text 9"/>
          <p:cNvSpPr/>
          <p:nvPr/>
        </p:nvSpPr>
        <p:spPr>
          <a:xfrm>
            <a:off x="1083588" y="5524143"/>
            <a:ext cx="5911215" cy="1270159"/>
          </a:xfrm>
          <a:prstGeom prst="rect">
            <a:avLst/>
          </a:prstGeom>
          <a:noFill/>
          <a:ln/>
        </p:spPr>
        <p:txBody>
          <a:bodyPr wrap="square" lIns="0" tIns="0" rIns="0" bIns="0" rtlCol="0" anchor="t"/>
          <a:lstStyle/>
          <a:p>
            <a:pPr algn="l" indent="0" marL="0">
              <a:lnSpc>
                <a:spcPts val="2500"/>
              </a:lnSpc>
              <a:buNone/>
            </a:pPr>
            <a:r>
              <a:rPr lang="en-US" sz="1550" dirty="0">
                <a:solidFill>
                  <a:srgbClr val="000000"/>
                </a:solidFill>
                <a:latin typeface="Instrument Sans Medium" pitchFamily="34" charset="0"/>
                <a:ea typeface="Instrument Sans Medium" pitchFamily="34" charset="-122"/>
                <a:cs typeface="Instrument Sans Medium" pitchFamily="34" charset="-120"/>
              </a:rPr>
              <a:t>With intuitive drag-and-drop elements and flexible color themes, you can easily tailor each slide to match your brand guidelines or specific presentation needs, ensuring a polished and professional look every time.</a:t>
            </a:r>
            <a:endParaRPr lang="en-US" sz="1550" dirty="0"/>
          </a:p>
        </p:txBody>
      </p:sp>
      <p:sp>
        <p:nvSpPr>
          <p:cNvPr id="15" name="Shape 10"/>
          <p:cNvSpPr/>
          <p:nvPr/>
        </p:nvSpPr>
        <p:spPr>
          <a:xfrm>
            <a:off x="7414379" y="4873704"/>
            <a:ext cx="6422231" cy="2459355"/>
          </a:xfrm>
          <a:prstGeom prst="roundRect">
            <a:avLst>
              <a:gd name="adj" fmla="val 4462"/>
            </a:avLst>
          </a:prstGeom>
          <a:solidFill>
            <a:srgbClr val="E2E3E9">
              <a:alpha val="95000"/>
            </a:srgbClr>
          </a:solidFill>
          <a:ln w="22860">
            <a:solidFill>
              <a:srgbClr val="C8C9CF"/>
            </a:solidFill>
            <a:prstDash val="solid"/>
          </a:ln>
        </p:spPr>
      </p:sp>
      <p:pic>
        <p:nvPicPr>
          <p:cNvPr id="16" name="Image 3" descr="preencoded.png">    </p:cNvPr>
          <p:cNvPicPr>
            <a:picLocks noChangeAspect="1"/>
          </p:cNvPicPr>
          <p:nvPr/>
        </p:nvPicPr>
        <p:blipFill>
          <a:blip r:embed="rId4"/>
          <a:stretch>
            <a:fillRect/>
          </a:stretch>
        </p:blipFill>
        <p:spPr>
          <a:xfrm>
            <a:off x="7391519" y="4873704"/>
            <a:ext cx="91440" cy="2459355"/>
          </a:xfrm>
          <a:prstGeom prst="rect">
            <a:avLst/>
          </a:prstGeom>
        </p:spPr>
      </p:pic>
      <p:sp>
        <p:nvSpPr>
          <p:cNvPr id="17" name="Text 11"/>
          <p:cNvSpPr/>
          <p:nvPr/>
        </p:nvSpPr>
        <p:spPr>
          <a:xfrm>
            <a:off x="7704177" y="5094923"/>
            <a:ext cx="3120271" cy="310158"/>
          </a:xfrm>
          <a:prstGeom prst="rect">
            <a:avLst/>
          </a:prstGeom>
          <a:noFill/>
          <a:ln/>
        </p:spPr>
        <p:txBody>
          <a:bodyPr wrap="none" lIns="0" tIns="0" rIns="0" bIns="0" rtlCol="0" anchor="t"/>
          <a:lstStyle/>
          <a:p>
            <a:pPr algn="l" indent="0" marL="0">
              <a:lnSpc>
                <a:spcPts val="2400"/>
              </a:lnSpc>
              <a:buNone/>
            </a:pPr>
            <a:r>
              <a:rPr lang="en-US" sz="1950" dirty="0">
                <a:solidFill>
                  <a:srgbClr val="000000"/>
                </a:solidFill>
                <a:latin typeface="Instrument Sans Semi Bold" pitchFamily="34" charset="0"/>
                <a:ea typeface="Instrument Sans Semi Bold" pitchFamily="34" charset="-122"/>
                <a:cs typeface="Instrument Sans Semi Bold" pitchFamily="34" charset="-120"/>
              </a:rPr>
              <a:t>Enhanced Communication</a:t>
            </a:r>
            <a:endParaRPr lang="en-US" sz="1950" dirty="0"/>
          </a:p>
        </p:txBody>
      </p:sp>
      <p:sp>
        <p:nvSpPr>
          <p:cNvPr id="18" name="Text 12"/>
          <p:cNvSpPr/>
          <p:nvPr/>
        </p:nvSpPr>
        <p:spPr>
          <a:xfrm>
            <a:off x="7704177" y="5524143"/>
            <a:ext cx="5911215" cy="1587698"/>
          </a:xfrm>
          <a:prstGeom prst="rect">
            <a:avLst/>
          </a:prstGeom>
          <a:noFill/>
          <a:ln/>
        </p:spPr>
        <p:txBody>
          <a:bodyPr wrap="square" lIns="0" tIns="0" rIns="0" bIns="0" rtlCol="0" anchor="t"/>
          <a:lstStyle/>
          <a:p>
            <a:pPr algn="l" indent="0" marL="0">
              <a:lnSpc>
                <a:spcPts val="2500"/>
              </a:lnSpc>
              <a:buNone/>
            </a:pPr>
            <a:r>
              <a:rPr lang="en-US" sz="1550" dirty="0">
                <a:solidFill>
                  <a:srgbClr val="000000"/>
                </a:solidFill>
                <a:latin typeface="Instrument Sans Medium" pitchFamily="34" charset="0"/>
                <a:ea typeface="Instrument Sans Medium" pitchFamily="34" charset="-122"/>
                <a:cs typeface="Instrument Sans Medium" pitchFamily="34" charset="-120"/>
              </a:rPr>
              <a:t>Ultimately, this template empowers technical professionals to communicate complex ideas clearly and effectively. It transforms raw data and intricate systems into compelling narratives that resonate with both technical and non-technical audiences.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5</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Office Theme</vt:lpstr>
      <vt:lpstr>Slide 1</vt:lpstr>
      <vt:lpstr>Slide 2</vt:lpstr>
      <vt:lpstr>Slide 3</vt:lpstr>
      <vt:lpstr>Slide 4</vt:lpstr>
      <vt:lpstr>Slide 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2025-08-20T04:32:33Z</dcterms:created>
  <dcterms:modified xsi:type="dcterms:W3CDTF">2025-08-20T04:32:33Z</dcterms:modified>
</cp:coreProperties>
</file>